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25/04/2015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25/04/2015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25/04/2015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25/04/2015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25/04/2015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25/04/2015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25/04/2015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25/04/2015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25/04/2015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25/04/2015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25/04/2015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25/04/2015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008112"/>
          </a:xfrm>
        </p:spPr>
        <p:txBody>
          <a:bodyPr>
            <a:normAutofit fontScale="90000"/>
          </a:bodyPr>
          <a:lstStyle/>
          <a:p>
            <a:r>
              <a:rPr lang="en-CA" sz="4000" dirty="0" smtClean="0">
                <a:solidFill>
                  <a:srgbClr val="FFFF00"/>
                </a:solidFill>
                <a:latin typeface="Times New Roman" panose="02020603050405020304" pitchFamily="18" charset="0"/>
                <a:cs typeface="Times New Roman" panose="02020603050405020304" pitchFamily="18" charset="0"/>
              </a:rPr>
              <a:t>The True Son of God</a:t>
            </a:r>
            <a:r>
              <a:rPr lang="en-CA" sz="3600" dirty="0" smtClean="0">
                <a:solidFill>
                  <a:srgbClr val="FFFF00"/>
                </a:solidFill>
                <a:latin typeface="Times New Roman" panose="02020603050405020304" pitchFamily="18" charset="0"/>
                <a:cs typeface="Times New Roman" panose="02020603050405020304" pitchFamily="18" charset="0"/>
              </a:rPr>
              <a:t/>
            </a:r>
            <a:br>
              <a:rPr lang="en-CA" sz="3600" dirty="0" smtClean="0">
                <a:solidFill>
                  <a:srgbClr val="FFFF00"/>
                </a:solidFill>
                <a:latin typeface="Times New Roman" panose="02020603050405020304" pitchFamily="18" charset="0"/>
                <a:cs typeface="Times New Roman" panose="02020603050405020304" pitchFamily="18" charset="0"/>
              </a:rPr>
            </a:br>
            <a:r>
              <a:rPr lang="en-CA" sz="2700" dirty="0" smtClean="0">
                <a:solidFill>
                  <a:srgbClr val="FFFF00"/>
                </a:solidFill>
                <a:latin typeface="Times New Roman" panose="02020603050405020304" pitchFamily="18" charset="0"/>
                <a:cs typeface="Times New Roman" panose="02020603050405020304" pitchFamily="18" charset="0"/>
              </a:rPr>
              <a:t>(John 10:22-42)</a:t>
            </a:r>
            <a:endParaRPr lang="en-CA" sz="2700" dirty="0">
              <a:solidFill>
                <a:srgbClr val="FFFF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469" y="1120942"/>
            <a:ext cx="7416825" cy="5555460"/>
          </a:xfrm>
          <a:prstGeom prst="rect">
            <a:avLst/>
          </a:prstGeom>
        </p:spPr>
      </p:pic>
    </p:spTree>
    <p:extLst>
      <p:ext uri="{BB962C8B-B14F-4D97-AF65-F5344CB8AC3E}">
        <p14:creationId xmlns:p14="http://schemas.microsoft.com/office/powerpoint/2010/main" val="1673113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88358"/>
            <a:ext cx="8229600" cy="6192688"/>
          </a:xfrm>
        </p:spPr>
        <p:txBody>
          <a:bodyPr>
            <a:normAutofit fontScale="70000" lnSpcReduction="20000"/>
          </a:bodyPr>
          <a:lstStyle/>
          <a:p>
            <a:pPr marL="0" indent="0">
              <a:buNone/>
            </a:pPr>
            <a:r>
              <a:rPr lang="en-CA" sz="4600" dirty="0" smtClean="0">
                <a:latin typeface="Times New Roman" panose="02020603050405020304" pitchFamily="18" charset="0"/>
                <a:cs typeface="Times New Roman" panose="02020603050405020304" pitchFamily="18" charset="0"/>
              </a:rPr>
              <a:t>John 10:22-33</a:t>
            </a:r>
          </a:p>
          <a:p>
            <a:pPr marL="0" indent="0">
              <a:buNone/>
            </a:pPr>
            <a:r>
              <a:rPr lang="en-CA" sz="3400" dirty="0" smtClean="0">
                <a:solidFill>
                  <a:srgbClr val="FFFF00"/>
                </a:solidFill>
                <a:latin typeface="Times New Roman" panose="02020603050405020304" pitchFamily="18" charset="0"/>
                <a:cs typeface="Times New Roman" panose="02020603050405020304" pitchFamily="18" charset="0"/>
              </a:rPr>
              <a:t>Then came the </a:t>
            </a:r>
            <a:r>
              <a:rPr lang="en-CA" sz="3400" dirty="0" smtClean="0">
                <a:latin typeface="Times New Roman" panose="02020603050405020304" pitchFamily="18" charset="0"/>
                <a:cs typeface="Times New Roman" panose="02020603050405020304" pitchFamily="18" charset="0"/>
              </a:rPr>
              <a:t>Feast of Dedication </a:t>
            </a:r>
            <a:r>
              <a:rPr lang="en-CA" sz="3400" dirty="0" smtClean="0">
                <a:solidFill>
                  <a:srgbClr val="FFFF00"/>
                </a:solidFill>
                <a:latin typeface="Times New Roman" panose="02020603050405020304" pitchFamily="18" charset="0"/>
                <a:cs typeface="Times New Roman" panose="02020603050405020304" pitchFamily="18" charset="0"/>
              </a:rPr>
              <a:t>at Jerusalem. It was winter, and Jesus was in the temple area walking in Solomon’s Colonnade. The Jews gathered around him, saying, “How long will you keep us in suspense? If you are the Christ, tell us plainly.” </a:t>
            </a:r>
          </a:p>
          <a:p>
            <a:pPr marL="0" indent="0">
              <a:buNone/>
            </a:pPr>
            <a:r>
              <a:rPr lang="en-CA" sz="3400" dirty="0" smtClean="0">
                <a:solidFill>
                  <a:srgbClr val="FFFF00"/>
                </a:solidFill>
                <a:latin typeface="Times New Roman" panose="02020603050405020304" pitchFamily="18" charset="0"/>
                <a:cs typeface="Times New Roman" panose="02020603050405020304" pitchFamily="18" charset="0"/>
              </a:rPr>
              <a:t>Jesus answered, “I did tell you, but you do not believe. The miracles I do in my Father’s name speak for me, </a:t>
            </a:r>
            <a:r>
              <a:rPr lang="en-CA" sz="3400" dirty="0" smtClean="0">
                <a:latin typeface="Times New Roman" panose="02020603050405020304" pitchFamily="18" charset="0"/>
                <a:cs typeface="Times New Roman" panose="02020603050405020304" pitchFamily="18" charset="0"/>
              </a:rPr>
              <a:t>but you do not believe because you are not my sheep. My sheep listen to my voice; I know them, and they follow me. I give them eternal life</a:t>
            </a:r>
            <a:r>
              <a:rPr lang="en-CA" sz="3400" dirty="0" smtClean="0">
                <a:solidFill>
                  <a:srgbClr val="FFFF00"/>
                </a:solidFill>
                <a:latin typeface="Times New Roman" panose="02020603050405020304" pitchFamily="18" charset="0"/>
                <a:cs typeface="Times New Roman" panose="02020603050405020304" pitchFamily="18" charset="0"/>
              </a:rPr>
              <a:t>, and they shall never perish; no one can snatch them out of my hand. My Father, who has given them to me, is greater than all; no one can snatch them out of my Father’s hand. </a:t>
            </a:r>
            <a:r>
              <a:rPr lang="en-CA" sz="3400" dirty="0" smtClean="0">
                <a:latin typeface="Times New Roman" panose="02020603050405020304" pitchFamily="18" charset="0"/>
                <a:cs typeface="Times New Roman" panose="02020603050405020304" pitchFamily="18" charset="0"/>
              </a:rPr>
              <a:t>I and the Father are one.”</a:t>
            </a:r>
            <a:r>
              <a:rPr lang="en-CA" sz="3400" dirty="0" smtClean="0">
                <a:solidFill>
                  <a:srgbClr val="FFFF00"/>
                </a:solidFill>
                <a:latin typeface="Times New Roman" panose="02020603050405020304" pitchFamily="18" charset="0"/>
                <a:cs typeface="Times New Roman" panose="02020603050405020304" pitchFamily="18" charset="0"/>
              </a:rPr>
              <a:t> </a:t>
            </a:r>
          </a:p>
          <a:p>
            <a:pPr marL="0" indent="0">
              <a:buNone/>
            </a:pPr>
            <a:r>
              <a:rPr lang="en-CA" sz="3400" dirty="0" smtClean="0">
                <a:solidFill>
                  <a:srgbClr val="FFFF00"/>
                </a:solidFill>
                <a:latin typeface="Times New Roman" panose="02020603050405020304" pitchFamily="18" charset="0"/>
                <a:cs typeface="Times New Roman" panose="02020603050405020304" pitchFamily="18" charset="0"/>
              </a:rPr>
              <a:t>Again the Jews picked up stones to stone him, but Jesus said to them, “I have shown you many great miracles from the Father. For which of these do you stone me?” </a:t>
            </a:r>
          </a:p>
          <a:p>
            <a:pPr marL="0" indent="0">
              <a:buNone/>
            </a:pPr>
            <a:r>
              <a:rPr lang="en-CA" sz="3400" dirty="0" smtClean="0">
                <a:solidFill>
                  <a:srgbClr val="FFFF00"/>
                </a:solidFill>
                <a:latin typeface="Times New Roman" panose="02020603050405020304" pitchFamily="18" charset="0"/>
                <a:cs typeface="Times New Roman" panose="02020603050405020304" pitchFamily="18" charset="0"/>
              </a:rPr>
              <a:t>“We are not stoning you for any of these,” replied the Jews, </a:t>
            </a:r>
            <a:r>
              <a:rPr lang="en-CA" sz="3400" dirty="0" smtClean="0">
                <a:latin typeface="Times New Roman" panose="02020603050405020304" pitchFamily="18" charset="0"/>
                <a:cs typeface="Times New Roman" panose="02020603050405020304" pitchFamily="18" charset="0"/>
              </a:rPr>
              <a:t>“but for blasphemy, because you, a mere man, claim to be God.”</a:t>
            </a:r>
            <a:r>
              <a:rPr lang="en-CA" dirty="0" smtClean="0"/>
              <a:t> </a:t>
            </a:r>
          </a:p>
          <a:p>
            <a:pPr marL="0" indent="0">
              <a:buNone/>
            </a:pPr>
            <a:endParaRPr lang="en-CA" dirty="0">
              <a:solidFill>
                <a:srgbClr val="FFFF00"/>
              </a:solidFill>
            </a:endParaRPr>
          </a:p>
        </p:txBody>
      </p:sp>
    </p:spTree>
    <p:extLst>
      <p:ext uri="{BB962C8B-B14F-4D97-AF65-F5344CB8AC3E}">
        <p14:creationId xmlns:p14="http://schemas.microsoft.com/office/powerpoint/2010/main" val="1640640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89" y="244060"/>
            <a:ext cx="8280920" cy="6339437"/>
          </a:xfrm>
        </p:spPr>
        <p:txBody>
          <a:bodyPr>
            <a:normAutofit fontScale="70000" lnSpcReduction="20000"/>
          </a:bodyPr>
          <a:lstStyle/>
          <a:p>
            <a:pPr marL="0" indent="0">
              <a:buNone/>
            </a:pPr>
            <a:r>
              <a:rPr lang="en-CA" sz="4100" dirty="0" smtClean="0">
                <a:latin typeface="Times New Roman" panose="02020603050405020304" pitchFamily="18" charset="0"/>
                <a:cs typeface="Times New Roman" panose="02020603050405020304" pitchFamily="18" charset="0"/>
              </a:rPr>
              <a:t>John 10: 34-42</a:t>
            </a:r>
          </a:p>
          <a:p>
            <a:pPr marL="0" indent="0">
              <a:buNone/>
            </a:pPr>
            <a:r>
              <a:rPr lang="en-CA" sz="3900" dirty="0" smtClean="0">
                <a:solidFill>
                  <a:srgbClr val="FFFF00"/>
                </a:solidFill>
                <a:latin typeface="Times New Roman" panose="02020603050405020304" pitchFamily="18" charset="0"/>
                <a:cs typeface="Times New Roman" panose="02020603050405020304" pitchFamily="18" charset="0"/>
              </a:rPr>
              <a:t>Jesus answered them, </a:t>
            </a:r>
            <a:r>
              <a:rPr lang="en-CA" sz="3900" dirty="0" smtClean="0">
                <a:latin typeface="Times New Roman" panose="02020603050405020304" pitchFamily="18" charset="0"/>
                <a:cs typeface="Times New Roman" panose="02020603050405020304" pitchFamily="18" charset="0"/>
              </a:rPr>
              <a:t>“Is it not written in your Law, ‘I have said you are gods’? If he called them ‘gods,’ to whom the word of God came—and the Scripture cannot be broken</a:t>
            </a:r>
            <a:r>
              <a:rPr lang="en-CA" sz="3900" dirty="0" smtClean="0">
                <a:solidFill>
                  <a:srgbClr val="FFFF00"/>
                </a:solidFill>
                <a:latin typeface="Times New Roman" panose="02020603050405020304" pitchFamily="18" charset="0"/>
                <a:cs typeface="Times New Roman" panose="02020603050405020304" pitchFamily="18" charset="0"/>
              </a:rPr>
              <a:t>— what about the one whom the Father set apart as his very own and sent into the world? Why then do you accuse me of blasphemy because I said, </a:t>
            </a:r>
            <a:r>
              <a:rPr lang="en-CA" sz="3900" dirty="0" smtClean="0">
                <a:latin typeface="Times New Roman" panose="02020603050405020304" pitchFamily="18" charset="0"/>
                <a:cs typeface="Times New Roman" panose="02020603050405020304" pitchFamily="18" charset="0"/>
              </a:rPr>
              <a:t>‘I am God’s Son’? Do not believe me unless I do what my Father does. But if I do it, even though you do not believe me, believe the miracles that you may know and understand that the Father is in me, and I in the Father.” </a:t>
            </a:r>
            <a:r>
              <a:rPr lang="en-CA" sz="3900" dirty="0" smtClean="0">
                <a:solidFill>
                  <a:srgbClr val="FFFF00"/>
                </a:solidFill>
                <a:latin typeface="Times New Roman" panose="02020603050405020304" pitchFamily="18" charset="0"/>
                <a:cs typeface="Times New Roman" panose="02020603050405020304" pitchFamily="18" charset="0"/>
              </a:rPr>
              <a:t>Again they tried to seize him, but he escaped their grasp. </a:t>
            </a:r>
          </a:p>
          <a:p>
            <a:pPr marL="0" indent="0">
              <a:buNone/>
            </a:pPr>
            <a:r>
              <a:rPr lang="en-CA" sz="3900" dirty="0" smtClean="0">
                <a:solidFill>
                  <a:srgbClr val="FFFF00"/>
                </a:solidFill>
                <a:latin typeface="Times New Roman" panose="02020603050405020304" pitchFamily="18" charset="0"/>
                <a:cs typeface="Times New Roman" panose="02020603050405020304" pitchFamily="18" charset="0"/>
              </a:rPr>
              <a:t>Then </a:t>
            </a:r>
            <a:r>
              <a:rPr lang="en-CA" sz="3900" dirty="0" smtClean="0">
                <a:latin typeface="Times New Roman" panose="02020603050405020304" pitchFamily="18" charset="0"/>
                <a:cs typeface="Times New Roman" panose="02020603050405020304" pitchFamily="18" charset="0"/>
              </a:rPr>
              <a:t>Jesus went back across the Jordan </a:t>
            </a:r>
            <a:r>
              <a:rPr lang="en-CA" sz="3900" dirty="0" smtClean="0">
                <a:solidFill>
                  <a:srgbClr val="FFFF00"/>
                </a:solidFill>
                <a:latin typeface="Times New Roman" panose="02020603050405020304" pitchFamily="18" charset="0"/>
                <a:cs typeface="Times New Roman" panose="02020603050405020304" pitchFamily="18" charset="0"/>
              </a:rPr>
              <a:t>to the place where </a:t>
            </a:r>
            <a:r>
              <a:rPr lang="en-CA" sz="3900" dirty="0" smtClean="0">
                <a:latin typeface="Times New Roman" panose="02020603050405020304" pitchFamily="18" charset="0"/>
                <a:cs typeface="Times New Roman" panose="02020603050405020304" pitchFamily="18" charset="0"/>
              </a:rPr>
              <a:t>John had been baptizing in the early days</a:t>
            </a:r>
            <a:r>
              <a:rPr lang="en-CA" sz="3900" dirty="0" smtClean="0">
                <a:solidFill>
                  <a:srgbClr val="FFFF00"/>
                </a:solidFill>
                <a:latin typeface="Times New Roman" panose="02020603050405020304" pitchFamily="18" charset="0"/>
                <a:cs typeface="Times New Roman" panose="02020603050405020304" pitchFamily="18" charset="0"/>
              </a:rPr>
              <a:t>. Here he stayed and many people came to him. They said, </a:t>
            </a:r>
            <a:r>
              <a:rPr lang="en-CA" sz="3900" dirty="0" smtClean="0">
                <a:latin typeface="Times New Roman" panose="02020603050405020304" pitchFamily="18" charset="0"/>
                <a:cs typeface="Times New Roman" panose="02020603050405020304" pitchFamily="18" charset="0"/>
              </a:rPr>
              <a:t>“Though John never performed a miraculous sign, all that John said about this man was true.” And in that place many believed in Jesus.</a:t>
            </a:r>
            <a:r>
              <a:rPr lang="en-CA" sz="3400" dirty="0" smtClean="0">
                <a:latin typeface="Times New Roman" panose="02020603050405020304" pitchFamily="18" charset="0"/>
                <a:cs typeface="Times New Roman" panose="02020603050405020304" pitchFamily="18" charset="0"/>
              </a:rPr>
              <a:t> </a:t>
            </a:r>
          </a:p>
          <a:p>
            <a:pPr marL="0" indent="0">
              <a:buNone/>
            </a:pPr>
            <a:endParaRPr lang="en-CA" dirty="0">
              <a:solidFill>
                <a:srgbClr val="FFFF00"/>
              </a:solidFill>
            </a:endParaRPr>
          </a:p>
        </p:txBody>
      </p:sp>
    </p:spTree>
    <p:extLst>
      <p:ext uri="{BB962C8B-B14F-4D97-AF65-F5344CB8AC3E}">
        <p14:creationId xmlns:p14="http://schemas.microsoft.com/office/powerpoint/2010/main" val="2026504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89" y="451885"/>
            <a:ext cx="8280920" cy="6065260"/>
          </a:xfrm>
        </p:spPr>
        <p:txBody>
          <a:bodyPr>
            <a:normAutofit fontScale="77500" lnSpcReduction="20000"/>
          </a:bodyPr>
          <a:lstStyle/>
          <a:p>
            <a:pPr marL="0" indent="0">
              <a:buNone/>
            </a:pPr>
            <a:r>
              <a:rPr lang="en-CA" sz="4100" dirty="0" smtClean="0">
                <a:latin typeface="Times New Roman" panose="02020603050405020304" pitchFamily="18" charset="0"/>
                <a:cs typeface="Times New Roman" panose="02020603050405020304" pitchFamily="18" charset="0"/>
              </a:rPr>
              <a:t>Psalm 82</a:t>
            </a:r>
          </a:p>
          <a:p>
            <a:pPr marL="0" indent="0">
              <a:buNone/>
            </a:pPr>
            <a:r>
              <a:rPr lang="en-CA" sz="3900" dirty="0" smtClean="0">
                <a:solidFill>
                  <a:srgbClr val="FFFF00"/>
                </a:solidFill>
                <a:latin typeface="Times New Roman" panose="02020603050405020304" pitchFamily="18" charset="0"/>
                <a:cs typeface="Times New Roman" panose="02020603050405020304" pitchFamily="18" charset="0"/>
              </a:rPr>
              <a:t>God presides in the great assembly; he gives judgment among the </a:t>
            </a:r>
            <a:r>
              <a:rPr lang="en-CA" sz="3900" dirty="0" smtClean="0">
                <a:latin typeface="Times New Roman" panose="02020603050405020304" pitchFamily="18" charset="0"/>
                <a:cs typeface="Times New Roman" panose="02020603050405020304" pitchFamily="18" charset="0"/>
              </a:rPr>
              <a:t>“gods”: </a:t>
            </a:r>
            <a:r>
              <a:rPr lang="en-CA" sz="3900" i="1" u="sng" dirty="0" smtClean="0">
                <a:solidFill>
                  <a:srgbClr val="FFFF00"/>
                </a:solidFill>
                <a:latin typeface="Times New Roman" panose="02020603050405020304" pitchFamily="18" charset="0"/>
                <a:cs typeface="Times New Roman" panose="02020603050405020304" pitchFamily="18" charset="0"/>
              </a:rPr>
              <a:t>“How long will you defend the unjust and show partiality to the wicked? Defend the cause of the weak and fatherless; maintain the rights of the poor and oppressed. Rescue the weak and needy; deliver them from the hand of the wicked. </a:t>
            </a:r>
          </a:p>
          <a:p>
            <a:pPr marL="0" indent="0">
              <a:buNone/>
            </a:pPr>
            <a:r>
              <a:rPr lang="en-CA" sz="3900" dirty="0" smtClean="0">
                <a:solidFill>
                  <a:srgbClr val="FFFF00"/>
                </a:solidFill>
                <a:latin typeface="Times New Roman" panose="02020603050405020304" pitchFamily="18" charset="0"/>
                <a:cs typeface="Times New Roman" panose="02020603050405020304" pitchFamily="18" charset="0"/>
              </a:rPr>
              <a:t>“They know nothing, they understand nothing. They walk about in darkness; all the foundations of the earth are shaken. </a:t>
            </a:r>
            <a:r>
              <a:rPr lang="en-CA" sz="3900" dirty="0" smtClean="0">
                <a:latin typeface="Times New Roman" panose="02020603050405020304" pitchFamily="18" charset="0"/>
                <a:cs typeface="Times New Roman" panose="02020603050405020304" pitchFamily="18" charset="0"/>
              </a:rPr>
              <a:t>“I said, ‘You are “gods”; you are all sons of the Most High.’ But you will die like mere men you will fall like every other ruler.”</a:t>
            </a:r>
            <a:r>
              <a:rPr lang="en-CA" sz="3900" dirty="0" smtClean="0">
                <a:solidFill>
                  <a:srgbClr val="FFFF00"/>
                </a:solidFill>
                <a:latin typeface="Times New Roman" panose="02020603050405020304" pitchFamily="18" charset="0"/>
                <a:cs typeface="Times New Roman" panose="02020603050405020304" pitchFamily="18" charset="0"/>
              </a:rPr>
              <a:t> </a:t>
            </a:r>
          </a:p>
          <a:p>
            <a:pPr marL="0" indent="0">
              <a:buNone/>
            </a:pPr>
            <a:r>
              <a:rPr lang="en-CA" sz="3900" i="1" u="sng" dirty="0" smtClean="0">
                <a:latin typeface="Times New Roman" panose="02020603050405020304" pitchFamily="18" charset="0"/>
                <a:cs typeface="Times New Roman" panose="02020603050405020304" pitchFamily="18" charset="0"/>
              </a:rPr>
              <a:t>Rise up, O God, judge the earth, for all the nations are your inheritance.</a:t>
            </a:r>
          </a:p>
        </p:txBody>
      </p:sp>
    </p:spTree>
    <p:extLst>
      <p:ext uri="{BB962C8B-B14F-4D97-AF65-F5344CB8AC3E}">
        <p14:creationId xmlns:p14="http://schemas.microsoft.com/office/powerpoint/2010/main" val="87591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0930"/>
            <a:ext cx="8496943" cy="6552728"/>
          </a:xfrm>
        </p:spPr>
        <p:txBody>
          <a:bodyPr>
            <a:noAutofit/>
          </a:bodyPr>
          <a:lstStyle/>
          <a:p>
            <a:pPr marL="0" indent="0">
              <a:spcBef>
                <a:spcPts val="1200"/>
              </a:spcBef>
              <a:buNone/>
            </a:pPr>
            <a:r>
              <a:rPr lang="en-CA" sz="2300" dirty="0" smtClean="0">
                <a:latin typeface="Times New Roman" panose="02020603050405020304" pitchFamily="18" charset="0"/>
                <a:cs typeface="Times New Roman" panose="02020603050405020304" pitchFamily="18" charset="0"/>
              </a:rPr>
              <a:t>John 10:34</a:t>
            </a:r>
          </a:p>
          <a:p>
            <a:pPr marL="0" indent="0">
              <a:buNone/>
            </a:pPr>
            <a:r>
              <a:rPr lang="en-CA" sz="2300" dirty="0" smtClean="0">
                <a:solidFill>
                  <a:srgbClr val="FFFF00"/>
                </a:solidFill>
                <a:latin typeface="Times New Roman" panose="02020603050405020304" pitchFamily="18" charset="0"/>
                <a:cs typeface="Times New Roman" panose="02020603050405020304" pitchFamily="18" charset="0"/>
              </a:rPr>
              <a:t>If he called them </a:t>
            </a:r>
            <a:r>
              <a:rPr lang="en-CA" sz="2300" dirty="0" smtClean="0">
                <a:latin typeface="Times New Roman" panose="02020603050405020304" pitchFamily="18" charset="0"/>
                <a:cs typeface="Times New Roman" panose="02020603050405020304" pitchFamily="18" charset="0"/>
              </a:rPr>
              <a:t>‘gods,’ </a:t>
            </a:r>
            <a:r>
              <a:rPr lang="en-CA" sz="2300" dirty="0" smtClean="0">
                <a:solidFill>
                  <a:srgbClr val="FFFF00"/>
                </a:solidFill>
                <a:latin typeface="Times New Roman" panose="02020603050405020304" pitchFamily="18" charset="0"/>
                <a:cs typeface="Times New Roman" panose="02020603050405020304" pitchFamily="18" charset="0"/>
              </a:rPr>
              <a:t>to whom </a:t>
            </a:r>
            <a:r>
              <a:rPr lang="en-CA" sz="2300" u="sng" dirty="0" smtClean="0">
                <a:latin typeface="Times New Roman" panose="02020603050405020304" pitchFamily="18" charset="0"/>
                <a:cs typeface="Times New Roman" panose="02020603050405020304" pitchFamily="18" charset="0"/>
              </a:rPr>
              <a:t>the word</a:t>
            </a:r>
            <a:r>
              <a:rPr lang="en-CA" sz="2300" dirty="0" smtClean="0">
                <a:latin typeface="Times New Roman" panose="02020603050405020304" pitchFamily="18" charset="0"/>
                <a:cs typeface="Times New Roman" panose="02020603050405020304" pitchFamily="18" charset="0"/>
              </a:rPr>
              <a:t> of God came…</a:t>
            </a:r>
            <a:endParaRPr lang="en-CA" sz="2300" dirty="0" smtClean="0">
              <a:latin typeface="Times New Roman" panose="02020603050405020304" pitchFamily="18" charset="0"/>
              <a:cs typeface="Times New Roman" panose="02020603050405020304" pitchFamily="18" charset="0"/>
            </a:endParaRPr>
          </a:p>
          <a:p>
            <a:pPr marL="0" indent="0">
              <a:spcBef>
                <a:spcPts val="1200"/>
              </a:spcBef>
              <a:buNone/>
            </a:pPr>
            <a:r>
              <a:rPr lang="en-CA" sz="2300" dirty="0" smtClean="0">
                <a:latin typeface="Times New Roman" panose="02020603050405020304" pitchFamily="18" charset="0"/>
                <a:cs typeface="Times New Roman" panose="02020603050405020304" pitchFamily="18" charset="0"/>
              </a:rPr>
              <a:t>John 1:1, 14-18</a:t>
            </a:r>
          </a:p>
          <a:p>
            <a:pPr marL="0" indent="0">
              <a:spcBef>
                <a:spcPts val="0"/>
              </a:spcBef>
              <a:buNone/>
            </a:pPr>
            <a:r>
              <a:rPr lang="en-CA" sz="2300" dirty="0" smtClean="0">
                <a:solidFill>
                  <a:srgbClr val="FFFF00"/>
                </a:solidFill>
                <a:latin typeface="Times New Roman" panose="02020603050405020304" pitchFamily="18" charset="0"/>
                <a:cs typeface="Times New Roman" panose="02020603050405020304" pitchFamily="18" charset="0"/>
              </a:rPr>
              <a:t>In the beginning was</a:t>
            </a:r>
            <a:r>
              <a:rPr lang="en-CA" sz="2300" dirty="0" smtClean="0">
                <a:latin typeface="Times New Roman" panose="02020603050405020304" pitchFamily="18" charset="0"/>
                <a:cs typeface="Times New Roman" panose="02020603050405020304" pitchFamily="18" charset="0"/>
              </a:rPr>
              <a:t> the Word, and the Word was with God, and the Word was God. He was with God in the beginning. </a:t>
            </a:r>
          </a:p>
          <a:p>
            <a:pPr marL="0" indent="0">
              <a:spcBef>
                <a:spcPts val="0"/>
              </a:spcBef>
              <a:buNone/>
            </a:pPr>
            <a:r>
              <a:rPr lang="en-CA" sz="2300" dirty="0" smtClean="0">
                <a:latin typeface="Times New Roman" panose="02020603050405020304" pitchFamily="18" charset="0"/>
                <a:cs typeface="Times New Roman" panose="02020603050405020304" pitchFamily="18" charset="0"/>
              </a:rPr>
              <a:t>Through him all things were made; without him nothing was made that has been made. </a:t>
            </a:r>
            <a:r>
              <a:rPr lang="en-CA" sz="2300" dirty="0" smtClean="0">
                <a:solidFill>
                  <a:srgbClr val="FFFF00"/>
                </a:solidFill>
                <a:latin typeface="Times New Roman" panose="02020603050405020304" pitchFamily="18" charset="0"/>
                <a:cs typeface="Times New Roman" panose="02020603050405020304" pitchFamily="18" charset="0"/>
              </a:rPr>
              <a:t>In him was life, and that life was the light of men. The light shines in the darkness, but</a:t>
            </a:r>
            <a:r>
              <a:rPr lang="en-CA" sz="2300" dirty="0" smtClean="0">
                <a:latin typeface="Times New Roman" panose="02020603050405020304" pitchFamily="18" charset="0"/>
                <a:cs typeface="Times New Roman" panose="02020603050405020304" pitchFamily="18" charset="0"/>
              </a:rPr>
              <a:t> the darkness </a:t>
            </a:r>
            <a:r>
              <a:rPr lang="en-CA" sz="2300" dirty="0" smtClean="0">
                <a:solidFill>
                  <a:srgbClr val="FFFF00"/>
                </a:solidFill>
                <a:latin typeface="Times New Roman" panose="02020603050405020304" pitchFamily="18" charset="0"/>
                <a:cs typeface="Times New Roman" panose="02020603050405020304" pitchFamily="18" charset="0"/>
              </a:rPr>
              <a:t>has not understood it</a:t>
            </a:r>
            <a:r>
              <a:rPr lang="en-CA" sz="2300" dirty="0" smtClean="0">
                <a:latin typeface="Times New Roman" panose="02020603050405020304" pitchFamily="18" charset="0"/>
                <a:cs typeface="Times New Roman" panose="02020603050405020304" pitchFamily="18" charset="0"/>
              </a:rPr>
              <a:t>.......and the Word became flesh and made his dwelling among us</a:t>
            </a:r>
            <a:r>
              <a:rPr lang="en-CA" sz="2300" dirty="0" smtClean="0">
                <a:solidFill>
                  <a:srgbClr val="FFFF00"/>
                </a:solidFill>
                <a:latin typeface="Times New Roman" panose="02020603050405020304" pitchFamily="18" charset="0"/>
                <a:cs typeface="Times New Roman" panose="02020603050405020304" pitchFamily="18" charset="0"/>
              </a:rPr>
              <a:t>. We have seen his glory, the glory of the One and Only, who came from the Father, full of grace and truth. </a:t>
            </a:r>
          </a:p>
          <a:p>
            <a:pPr marL="0" indent="0">
              <a:spcBef>
                <a:spcPts val="0"/>
              </a:spcBef>
              <a:buNone/>
            </a:pPr>
            <a:r>
              <a:rPr lang="en-CA" sz="2300" dirty="0" smtClean="0">
                <a:solidFill>
                  <a:srgbClr val="FFFF00"/>
                </a:solidFill>
                <a:latin typeface="Times New Roman" panose="02020603050405020304" pitchFamily="18" charset="0"/>
                <a:cs typeface="Times New Roman" panose="02020603050405020304" pitchFamily="18" charset="0"/>
              </a:rPr>
              <a:t>John testifies concerning him. He cries out, saying, </a:t>
            </a:r>
            <a:r>
              <a:rPr lang="en-CA" sz="2300" dirty="0" smtClean="0">
                <a:latin typeface="Times New Roman" panose="02020603050405020304" pitchFamily="18" charset="0"/>
                <a:cs typeface="Times New Roman" panose="02020603050405020304" pitchFamily="18" charset="0"/>
              </a:rPr>
              <a:t>“This was he of whom I said, ‘He who comes after me has surpassed me because he was before me.’ ” </a:t>
            </a:r>
            <a:r>
              <a:rPr lang="en-CA" sz="2300" dirty="0" smtClean="0">
                <a:solidFill>
                  <a:srgbClr val="FFFF00"/>
                </a:solidFill>
                <a:latin typeface="Times New Roman" panose="02020603050405020304" pitchFamily="18" charset="0"/>
                <a:cs typeface="Times New Roman" panose="02020603050405020304" pitchFamily="18" charset="0"/>
              </a:rPr>
              <a:t>From the fullness of his grace we have all received one blessing after another. For the law was given through Moses; grace and truth came through Jesus Christ. No one has ever seen God, </a:t>
            </a:r>
            <a:r>
              <a:rPr lang="en-CA" sz="2300" dirty="0" smtClean="0">
                <a:latin typeface="Times New Roman" panose="02020603050405020304" pitchFamily="18" charset="0"/>
                <a:cs typeface="Times New Roman" panose="02020603050405020304" pitchFamily="18" charset="0"/>
              </a:rPr>
              <a:t>but God the One and Only, who is at the Father’s side, has made him known</a:t>
            </a:r>
          </a:p>
        </p:txBody>
      </p:sp>
    </p:spTree>
    <p:extLst>
      <p:ext uri="{BB962C8B-B14F-4D97-AF65-F5344CB8AC3E}">
        <p14:creationId xmlns:p14="http://schemas.microsoft.com/office/powerpoint/2010/main" val="2730172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809</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True Son of God (John 10:22-42)</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13</cp:revision>
  <dcterms:created xsi:type="dcterms:W3CDTF">2015-04-26T01:49:09Z</dcterms:created>
  <dcterms:modified xsi:type="dcterms:W3CDTF">2015-04-26T11:34:15Z</dcterms:modified>
</cp:coreProperties>
</file>