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2"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03/05/2015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9010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03/05/2015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10110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03/05/2015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13153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03/05/2015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39306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607FD-EC57-41B2-B460-2C1FE651548A}" type="datetimeFigureOut">
              <a:rPr lang="en-CA" smtClean="0"/>
              <a:t>03/05/2015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116477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2607FD-EC57-41B2-B460-2C1FE651548A}" type="datetimeFigureOut">
              <a:rPr lang="en-CA" smtClean="0"/>
              <a:t>03/05/2015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76284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32607FD-EC57-41B2-B460-2C1FE651548A}" type="datetimeFigureOut">
              <a:rPr lang="en-CA" smtClean="0"/>
              <a:t>03/05/2015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71699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32607FD-EC57-41B2-B460-2C1FE651548A}" type="datetimeFigureOut">
              <a:rPr lang="en-CA" smtClean="0"/>
              <a:t>03/05/2015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78708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607FD-EC57-41B2-B460-2C1FE651548A}" type="datetimeFigureOut">
              <a:rPr lang="en-CA" smtClean="0"/>
              <a:t>03/05/2015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16955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607FD-EC57-41B2-B460-2C1FE651548A}" type="datetimeFigureOut">
              <a:rPr lang="en-CA" smtClean="0"/>
              <a:t>03/05/2015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95446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607FD-EC57-41B2-B460-2C1FE651548A}" type="datetimeFigureOut">
              <a:rPr lang="en-CA" smtClean="0"/>
              <a:t>03/05/2015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08092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07FD-EC57-41B2-B460-2C1FE651548A}" type="datetimeFigureOut">
              <a:rPr lang="en-CA" smtClean="0"/>
              <a:t>03/05/2015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758DC-192F-4817-A3AB-4FFE4E79F7BE}" type="slidenum">
              <a:rPr lang="en-CA" smtClean="0"/>
              <a:t>‹#›</a:t>
            </a:fld>
            <a:endParaRPr lang="en-CA"/>
          </a:p>
        </p:txBody>
      </p:sp>
    </p:spTree>
    <p:extLst>
      <p:ext uri="{BB962C8B-B14F-4D97-AF65-F5344CB8AC3E}">
        <p14:creationId xmlns:p14="http://schemas.microsoft.com/office/powerpoint/2010/main" val="35657755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502"/>
            <a:ext cx="7772400" cy="1008112"/>
          </a:xfrm>
        </p:spPr>
        <p:txBody>
          <a:bodyPr>
            <a:normAutofit fontScale="90000"/>
          </a:bodyPr>
          <a:lstStyle/>
          <a:p>
            <a:r>
              <a:rPr lang="en-CA" sz="3600" dirty="0" smtClean="0">
                <a:solidFill>
                  <a:srgbClr val="FFFF00"/>
                </a:solidFill>
                <a:latin typeface="Times New Roman" panose="02020603050405020304" pitchFamily="18" charset="0"/>
                <a:cs typeface="Times New Roman" panose="02020603050405020304" pitchFamily="18" charset="0"/>
              </a:rPr>
              <a:t>I AM the Resurrection and the Life</a:t>
            </a:r>
            <a:br>
              <a:rPr lang="en-CA" sz="3600" dirty="0" smtClean="0">
                <a:solidFill>
                  <a:srgbClr val="FFFF00"/>
                </a:solidFill>
                <a:latin typeface="Times New Roman" panose="02020603050405020304" pitchFamily="18" charset="0"/>
                <a:cs typeface="Times New Roman" panose="02020603050405020304" pitchFamily="18" charset="0"/>
              </a:rPr>
            </a:br>
            <a:r>
              <a:rPr lang="en-CA" sz="2700" dirty="0" smtClean="0">
                <a:solidFill>
                  <a:srgbClr val="FFFF00"/>
                </a:solidFill>
                <a:latin typeface="Times New Roman" panose="02020603050405020304" pitchFamily="18" charset="0"/>
                <a:cs typeface="Times New Roman" panose="02020603050405020304" pitchFamily="18" charset="0"/>
              </a:rPr>
              <a:t>(John 11)</a:t>
            </a:r>
            <a:endParaRPr lang="en-CA" sz="27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423" y="1027759"/>
            <a:ext cx="4524060" cy="5733256"/>
          </a:xfrm>
          <a:prstGeom prst="rect">
            <a:avLst/>
          </a:prstGeom>
        </p:spPr>
      </p:pic>
    </p:spTree>
    <p:extLst>
      <p:ext uri="{BB962C8B-B14F-4D97-AF65-F5344CB8AC3E}">
        <p14:creationId xmlns:p14="http://schemas.microsoft.com/office/powerpoint/2010/main" val="86108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66" y="745573"/>
            <a:ext cx="8424936" cy="5372890"/>
          </a:xfrm>
        </p:spPr>
        <p:txBody>
          <a:bodyPr>
            <a:normAutofit/>
          </a:bodyPr>
          <a:lstStyle/>
          <a:p>
            <a:pPr marL="0" indent="0">
              <a:buNone/>
            </a:pPr>
            <a:r>
              <a:rPr lang="en-CA" sz="3600" dirty="0">
                <a:latin typeface="Times New Roman" panose="02020603050405020304" pitchFamily="18" charset="0"/>
                <a:cs typeface="Times New Roman" panose="02020603050405020304" pitchFamily="18" charset="0"/>
              </a:rPr>
              <a:t>Leo Tolstoy</a:t>
            </a:r>
          </a:p>
          <a:p>
            <a:pPr marL="0" indent="0">
              <a:buNone/>
            </a:pPr>
            <a:r>
              <a:rPr lang="en-CA" dirty="0">
                <a:solidFill>
                  <a:srgbClr val="FFFF00"/>
                </a:solidFill>
                <a:latin typeface="Times New Roman" panose="02020603050405020304" pitchFamily="18" charset="0"/>
                <a:cs typeface="Times New Roman" panose="02020603050405020304" pitchFamily="18" charset="0"/>
              </a:rPr>
              <a:t>My question—that which at </a:t>
            </a:r>
            <a:r>
              <a:rPr lang="en-CA" dirty="0">
                <a:latin typeface="Times New Roman" panose="02020603050405020304" pitchFamily="18" charset="0"/>
                <a:cs typeface="Times New Roman" panose="02020603050405020304" pitchFamily="18" charset="0"/>
              </a:rPr>
              <a:t>the age of fifty brought me to the verge of suicide</a:t>
            </a:r>
            <a:r>
              <a:rPr lang="en-CA" dirty="0">
                <a:solidFill>
                  <a:srgbClr val="FFFF00"/>
                </a:solidFill>
                <a:latin typeface="Times New Roman" panose="02020603050405020304" pitchFamily="18" charset="0"/>
                <a:cs typeface="Times New Roman" panose="02020603050405020304" pitchFamily="18" charset="0"/>
              </a:rPr>
              <a:t>—was the simplest of questions, lying in </a:t>
            </a:r>
            <a:r>
              <a:rPr lang="en-CA" dirty="0">
                <a:latin typeface="Times New Roman" panose="02020603050405020304" pitchFamily="18" charset="0"/>
                <a:cs typeface="Times New Roman" panose="02020603050405020304" pitchFamily="18" charset="0"/>
              </a:rPr>
              <a:t>the soul of every man</a:t>
            </a:r>
            <a:r>
              <a:rPr lang="en-CA" dirty="0">
                <a:solidFill>
                  <a:srgbClr val="FFFF00"/>
                </a:solidFill>
                <a:latin typeface="Times New Roman" panose="02020603050405020304" pitchFamily="18" charset="0"/>
                <a:cs typeface="Times New Roman" panose="02020603050405020304" pitchFamily="18" charset="0"/>
              </a:rPr>
              <a:t> . . . a question without an answer to which one cannot live, as I had found by experience. It was: ‘What will come of what I am doing today or shall do tomorrow? What will come of my whole life? . . . </a:t>
            </a:r>
            <a:r>
              <a:rPr lang="en-CA" dirty="0">
                <a:latin typeface="Times New Roman" panose="02020603050405020304" pitchFamily="18" charset="0"/>
                <a:cs typeface="Times New Roman" panose="02020603050405020304" pitchFamily="18" charset="0"/>
              </a:rPr>
              <a:t>Is there any meaning in my life that the inevitable death awaiting me does not destroy?</a:t>
            </a:r>
          </a:p>
          <a:p>
            <a:pPr marL="0" indent="0">
              <a:buNone/>
            </a:pPr>
            <a:endParaRPr lang="en-CA" dirty="0">
              <a:solidFill>
                <a:srgbClr val="FFFF00"/>
              </a:solidFill>
            </a:endParaRPr>
          </a:p>
        </p:txBody>
      </p:sp>
    </p:spTree>
    <p:extLst>
      <p:ext uri="{BB962C8B-B14F-4D97-AF65-F5344CB8AC3E}">
        <p14:creationId xmlns:p14="http://schemas.microsoft.com/office/powerpoint/2010/main" val="1640640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689" y="382611"/>
            <a:ext cx="8280920" cy="5993252"/>
          </a:xfrm>
        </p:spPr>
        <p:txBody>
          <a:bodyPr>
            <a:normAutofit fontScale="85000" lnSpcReduction="20000"/>
          </a:bodyPr>
          <a:lstStyle/>
          <a:p>
            <a:pPr marL="0" indent="0">
              <a:buNone/>
            </a:pPr>
            <a:r>
              <a:rPr lang="en-CA" sz="3900" dirty="0">
                <a:latin typeface="Times New Roman" panose="02020603050405020304" pitchFamily="18" charset="0"/>
                <a:cs typeface="Times New Roman" panose="02020603050405020304" pitchFamily="18" charset="0"/>
              </a:rPr>
              <a:t>John 11:1-6</a:t>
            </a:r>
          </a:p>
          <a:p>
            <a:pPr marL="0" indent="0">
              <a:buNone/>
            </a:pPr>
            <a:r>
              <a:rPr lang="en-CA" sz="3900" dirty="0">
                <a:solidFill>
                  <a:srgbClr val="FFFF00"/>
                </a:solidFill>
                <a:latin typeface="Times New Roman" panose="02020603050405020304" pitchFamily="18" charset="0"/>
                <a:cs typeface="Times New Roman" panose="02020603050405020304" pitchFamily="18" charset="0"/>
              </a:rPr>
              <a:t>Now a man named Lazarus was sick. He was from Bethany, the village of Mary and her sister Martha. This Mary, whose brother Lazarus now lay sick, was the same one who poured perfume on the Lord and wiped his feet with her hair. So the sisters sent word to Jesus, “Lord, the one you love is sick.” </a:t>
            </a:r>
          </a:p>
          <a:p>
            <a:pPr marL="0" indent="0">
              <a:buNone/>
            </a:pPr>
            <a:r>
              <a:rPr lang="en-CA" sz="3900" dirty="0">
                <a:solidFill>
                  <a:srgbClr val="FFFF00"/>
                </a:solidFill>
                <a:latin typeface="Times New Roman" panose="02020603050405020304" pitchFamily="18" charset="0"/>
                <a:cs typeface="Times New Roman" panose="02020603050405020304" pitchFamily="18" charset="0"/>
              </a:rPr>
              <a:t>When he heard this, Jesus said, </a:t>
            </a:r>
            <a:r>
              <a:rPr lang="en-CA" sz="3900" dirty="0">
                <a:latin typeface="Times New Roman" panose="02020603050405020304" pitchFamily="18" charset="0"/>
                <a:cs typeface="Times New Roman" panose="02020603050405020304" pitchFamily="18" charset="0"/>
              </a:rPr>
              <a:t>“This sickness will not end in death. No, it is for God’s glory so that God’s Son may be glorified through it.”</a:t>
            </a:r>
            <a:r>
              <a:rPr lang="en-CA" sz="3900" dirty="0">
                <a:solidFill>
                  <a:srgbClr val="FFFF00"/>
                </a:solidFill>
                <a:latin typeface="Times New Roman" panose="02020603050405020304" pitchFamily="18" charset="0"/>
                <a:cs typeface="Times New Roman" panose="02020603050405020304" pitchFamily="18" charset="0"/>
              </a:rPr>
              <a:t> Jesus loved Martha and her sister and Lazarus.  Yet when he heard that Lazarus was sick, he stayed where he was two more days. </a:t>
            </a:r>
          </a:p>
          <a:p>
            <a:pPr marL="0" indent="0">
              <a:buNone/>
            </a:pPr>
            <a:endParaRPr lang="en-CA" dirty="0">
              <a:solidFill>
                <a:srgbClr val="FFFF00"/>
              </a:solidFill>
            </a:endParaRPr>
          </a:p>
        </p:txBody>
      </p:sp>
    </p:spTree>
    <p:extLst>
      <p:ext uri="{BB962C8B-B14F-4D97-AF65-F5344CB8AC3E}">
        <p14:creationId xmlns:p14="http://schemas.microsoft.com/office/powerpoint/2010/main" val="202650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689" y="1435590"/>
            <a:ext cx="8280920" cy="3769203"/>
          </a:xfrm>
        </p:spPr>
        <p:txBody>
          <a:bodyPr>
            <a:normAutofit/>
          </a:bodyPr>
          <a:lstStyle/>
          <a:p>
            <a:pPr marL="0" indent="0">
              <a:buNone/>
            </a:pPr>
            <a:r>
              <a:rPr lang="en-CA" sz="3900" dirty="0">
                <a:latin typeface="Times New Roman" panose="02020603050405020304" pitchFamily="18" charset="0"/>
                <a:cs typeface="Times New Roman" panose="02020603050405020304" pitchFamily="18" charset="0"/>
              </a:rPr>
              <a:t>John 11:7-8</a:t>
            </a:r>
          </a:p>
          <a:p>
            <a:pPr marL="0" indent="0">
              <a:buNone/>
            </a:pPr>
            <a:r>
              <a:rPr lang="en-CA" sz="3400" dirty="0">
                <a:solidFill>
                  <a:srgbClr val="FFFF00"/>
                </a:solidFill>
                <a:latin typeface="Times New Roman" panose="02020603050405020304" pitchFamily="18" charset="0"/>
                <a:cs typeface="Times New Roman" panose="02020603050405020304" pitchFamily="18" charset="0"/>
              </a:rPr>
              <a:t>Then he said to his disciples, </a:t>
            </a:r>
            <a:r>
              <a:rPr lang="en-CA" sz="3400" dirty="0">
                <a:latin typeface="Times New Roman" panose="02020603050405020304" pitchFamily="18" charset="0"/>
                <a:cs typeface="Times New Roman" panose="02020603050405020304" pitchFamily="18" charset="0"/>
              </a:rPr>
              <a:t>“Let us go back to Judea.” </a:t>
            </a:r>
          </a:p>
          <a:p>
            <a:pPr marL="0" indent="0">
              <a:buNone/>
            </a:pPr>
            <a:r>
              <a:rPr lang="en-CA" sz="3400" dirty="0">
                <a:solidFill>
                  <a:srgbClr val="FFFF00"/>
                </a:solidFill>
                <a:latin typeface="Times New Roman" panose="02020603050405020304" pitchFamily="18" charset="0"/>
                <a:cs typeface="Times New Roman" panose="02020603050405020304" pitchFamily="18" charset="0"/>
              </a:rPr>
              <a:t>“But Rabbi,” they said, </a:t>
            </a:r>
            <a:r>
              <a:rPr lang="en-CA" sz="3400" dirty="0">
                <a:latin typeface="Times New Roman" panose="02020603050405020304" pitchFamily="18" charset="0"/>
                <a:cs typeface="Times New Roman" panose="02020603050405020304" pitchFamily="18" charset="0"/>
              </a:rPr>
              <a:t>“a short while ago the Jews tried to stone you, and yet you are going back there?”</a:t>
            </a:r>
            <a:r>
              <a:rPr lang="en-CA" sz="34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59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26" y="174785"/>
            <a:ext cx="8496943" cy="6436422"/>
          </a:xfrm>
        </p:spPr>
        <p:txBody>
          <a:bodyPr>
            <a:noAutofit/>
          </a:bodyPr>
          <a:lstStyle/>
          <a:p>
            <a:pPr marL="0" indent="0">
              <a:spcBef>
                <a:spcPts val="0"/>
              </a:spcBef>
              <a:buNone/>
            </a:pPr>
            <a:r>
              <a:rPr lang="en-CA" dirty="0">
                <a:latin typeface="Times New Roman" panose="02020603050405020304" pitchFamily="18" charset="0"/>
                <a:cs typeface="Times New Roman" panose="02020603050405020304" pitchFamily="18" charset="0"/>
              </a:rPr>
              <a:t>John 11:11-16</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After he had said this, he went on to tell them, </a:t>
            </a:r>
            <a:r>
              <a:rPr lang="en-CA" dirty="0">
                <a:latin typeface="Times New Roman" panose="02020603050405020304" pitchFamily="18" charset="0"/>
                <a:cs typeface="Times New Roman" panose="02020603050405020304" pitchFamily="18" charset="0"/>
              </a:rPr>
              <a:t>“Our friend Lazarus has fallen asleep; but I am going there to wake him up.”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His disciples replied, </a:t>
            </a:r>
            <a:r>
              <a:rPr lang="en-CA" dirty="0">
                <a:latin typeface="Times New Roman" panose="02020603050405020304" pitchFamily="18" charset="0"/>
                <a:cs typeface="Times New Roman" panose="02020603050405020304" pitchFamily="18" charset="0"/>
              </a:rPr>
              <a:t>“Lord, if he sleeps, he will get better.”</a:t>
            </a:r>
            <a:r>
              <a:rPr lang="en-CA" dirty="0">
                <a:solidFill>
                  <a:srgbClr val="FFFF00"/>
                </a:solidFill>
                <a:latin typeface="Times New Roman" panose="02020603050405020304" pitchFamily="18" charset="0"/>
                <a:cs typeface="Times New Roman" panose="02020603050405020304" pitchFamily="18" charset="0"/>
              </a:rPr>
              <a:t> Jesus had been speaking of his death, but his disciples thought he meant natural sleep.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So then he told them plainly, </a:t>
            </a:r>
            <a:r>
              <a:rPr lang="en-CA" dirty="0">
                <a:latin typeface="Times New Roman" panose="02020603050405020304" pitchFamily="18" charset="0"/>
                <a:cs typeface="Times New Roman" panose="02020603050405020304" pitchFamily="18" charset="0"/>
              </a:rPr>
              <a:t>“Lazarus is dead, and for your sake I am glad I was not there, so that you may believe. But let us go to him.”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Then Thomas (called </a:t>
            </a:r>
            <a:r>
              <a:rPr lang="en-CA" dirty="0" err="1">
                <a:solidFill>
                  <a:srgbClr val="FFFF00"/>
                </a:solidFill>
                <a:latin typeface="Times New Roman" panose="02020603050405020304" pitchFamily="18" charset="0"/>
                <a:cs typeface="Times New Roman" panose="02020603050405020304" pitchFamily="18" charset="0"/>
              </a:rPr>
              <a:t>Didymus</a:t>
            </a:r>
            <a:r>
              <a:rPr lang="en-CA" dirty="0">
                <a:solidFill>
                  <a:srgbClr val="FFFF00"/>
                </a:solidFill>
                <a:latin typeface="Times New Roman" panose="02020603050405020304" pitchFamily="18" charset="0"/>
                <a:cs typeface="Times New Roman" panose="02020603050405020304" pitchFamily="18" charset="0"/>
              </a:rPr>
              <a:t>) said to the rest of the disciples, </a:t>
            </a:r>
            <a:r>
              <a:rPr lang="en-CA" dirty="0">
                <a:latin typeface="Times New Roman" panose="02020603050405020304" pitchFamily="18" charset="0"/>
                <a:cs typeface="Times New Roman" panose="02020603050405020304" pitchFamily="18" charset="0"/>
              </a:rPr>
              <a:t>“Let us also go, that we may die with him.”</a:t>
            </a:r>
            <a:r>
              <a:rPr lang="en-CA"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017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26" y="368755"/>
            <a:ext cx="8496943" cy="6062527"/>
          </a:xfrm>
        </p:spPr>
        <p:txBody>
          <a:bodyPr>
            <a:noAutofit/>
          </a:bodyPr>
          <a:lstStyle/>
          <a:p>
            <a:pPr marL="0" indent="0">
              <a:spcBef>
                <a:spcPts val="0"/>
              </a:spcBef>
              <a:buNone/>
            </a:pPr>
            <a:r>
              <a:rPr lang="en-CA" dirty="0">
                <a:latin typeface="Times New Roman" panose="02020603050405020304" pitchFamily="18" charset="0"/>
                <a:cs typeface="Times New Roman" panose="02020603050405020304" pitchFamily="18" charset="0"/>
              </a:rPr>
              <a:t>John 11:21-26</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“Lord,” Martha said to Jesus, </a:t>
            </a:r>
            <a:r>
              <a:rPr lang="en-CA" dirty="0">
                <a:latin typeface="Times New Roman" panose="02020603050405020304" pitchFamily="18" charset="0"/>
                <a:cs typeface="Times New Roman" panose="02020603050405020304" pitchFamily="18" charset="0"/>
              </a:rPr>
              <a:t>“if you had been here, my brother would not have died. </a:t>
            </a:r>
            <a:r>
              <a:rPr lang="en-CA" dirty="0">
                <a:solidFill>
                  <a:srgbClr val="FFFF00"/>
                </a:solidFill>
                <a:latin typeface="Times New Roman" panose="02020603050405020304" pitchFamily="18" charset="0"/>
                <a:cs typeface="Times New Roman" panose="02020603050405020304" pitchFamily="18" charset="0"/>
              </a:rPr>
              <a:t>But I know that even now God will give you whatever you ask.”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Jesus said to her,</a:t>
            </a:r>
            <a:r>
              <a:rPr lang="en-CA" dirty="0">
                <a:latin typeface="Times New Roman" panose="02020603050405020304" pitchFamily="18" charset="0"/>
                <a:cs typeface="Times New Roman" panose="02020603050405020304" pitchFamily="18" charset="0"/>
              </a:rPr>
              <a:t> “Your brother will rise again.”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Martha answered, </a:t>
            </a:r>
            <a:r>
              <a:rPr lang="en-CA" dirty="0">
                <a:latin typeface="Times New Roman" panose="02020603050405020304" pitchFamily="18" charset="0"/>
                <a:cs typeface="Times New Roman" panose="02020603050405020304" pitchFamily="18" charset="0"/>
              </a:rPr>
              <a:t>“I know he will rise again in the resurrection at the last day.”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Jesus said to her, </a:t>
            </a:r>
            <a:r>
              <a:rPr lang="en-CA" dirty="0">
                <a:latin typeface="Times New Roman" panose="02020603050405020304" pitchFamily="18" charset="0"/>
                <a:cs typeface="Times New Roman" panose="02020603050405020304" pitchFamily="18" charset="0"/>
              </a:rPr>
              <a:t>“I am the resurrection and the life. </a:t>
            </a:r>
            <a:r>
              <a:rPr lang="en-CA" dirty="0">
                <a:solidFill>
                  <a:srgbClr val="FFFF00"/>
                </a:solidFill>
                <a:latin typeface="Times New Roman" panose="02020603050405020304" pitchFamily="18" charset="0"/>
                <a:cs typeface="Times New Roman" panose="02020603050405020304" pitchFamily="18" charset="0"/>
              </a:rPr>
              <a:t>He who believes in me will live, even though he dies; </a:t>
            </a:r>
            <a:r>
              <a:rPr lang="en-CA" dirty="0" smtClean="0">
                <a:solidFill>
                  <a:srgbClr val="FFFF00"/>
                </a:solidFill>
                <a:latin typeface="Times New Roman" panose="02020603050405020304" pitchFamily="18" charset="0"/>
                <a:cs typeface="Times New Roman" panose="02020603050405020304" pitchFamily="18" charset="0"/>
              </a:rPr>
              <a:t>and </a:t>
            </a:r>
            <a:r>
              <a:rPr lang="en-CA" dirty="0">
                <a:solidFill>
                  <a:srgbClr val="FFFF00"/>
                </a:solidFill>
                <a:latin typeface="Times New Roman" panose="02020603050405020304" pitchFamily="18" charset="0"/>
                <a:cs typeface="Times New Roman" panose="02020603050405020304" pitchFamily="18" charset="0"/>
              </a:rPr>
              <a:t>whoever lives and believes in me will never die. </a:t>
            </a:r>
            <a:r>
              <a:rPr lang="en-CA" dirty="0">
                <a:latin typeface="Times New Roman" panose="02020603050405020304" pitchFamily="18" charset="0"/>
                <a:cs typeface="Times New Roman" panose="02020603050405020304" pitchFamily="18" charset="0"/>
              </a:rPr>
              <a:t>Do you believe this?” </a:t>
            </a:r>
          </a:p>
        </p:txBody>
      </p:sp>
    </p:spTree>
    <p:extLst>
      <p:ext uri="{BB962C8B-B14F-4D97-AF65-F5344CB8AC3E}">
        <p14:creationId xmlns:p14="http://schemas.microsoft.com/office/powerpoint/2010/main" val="194730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26" y="451885"/>
            <a:ext cx="8496943" cy="6062527"/>
          </a:xfrm>
        </p:spPr>
        <p:txBody>
          <a:bodyPr>
            <a:noAutofit/>
          </a:bodyPr>
          <a:lstStyle/>
          <a:p>
            <a:pPr marL="0" indent="0">
              <a:spcBef>
                <a:spcPts val="0"/>
              </a:spcBef>
              <a:buNone/>
            </a:pPr>
            <a:r>
              <a:rPr lang="en-CA" dirty="0">
                <a:latin typeface="Times New Roman" panose="02020603050405020304" pitchFamily="18" charset="0"/>
                <a:cs typeface="Times New Roman" panose="02020603050405020304" pitchFamily="18" charset="0"/>
              </a:rPr>
              <a:t>John 11:32-36</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When Mary reached the place where Jesus was and saw him, she fell at his feet and said, </a:t>
            </a:r>
            <a:r>
              <a:rPr lang="en-CA" dirty="0">
                <a:latin typeface="Times New Roman" panose="02020603050405020304" pitchFamily="18" charset="0"/>
                <a:cs typeface="Times New Roman" panose="02020603050405020304" pitchFamily="18" charset="0"/>
              </a:rPr>
              <a:t>“Lord, if you had been here, my brother would not have died.”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When Jesus saw her weeping, and the Jews who had come along with her also weeping, </a:t>
            </a:r>
            <a:r>
              <a:rPr lang="en-CA" dirty="0">
                <a:latin typeface="Times New Roman" panose="02020603050405020304" pitchFamily="18" charset="0"/>
                <a:cs typeface="Times New Roman" panose="02020603050405020304" pitchFamily="18" charset="0"/>
              </a:rPr>
              <a:t>he was deeply moved in spirit and troubled. “Where have you laid him?” he asked.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“Come and see, Lord,” they replied. </a:t>
            </a:r>
          </a:p>
          <a:p>
            <a:pPr marL="0" indent="0">
              <a:spcBef>
                <a:spcPts val="0"/>
              </a:spcBef>
              <a:buNone/>
            </a:pPr>
            <a:r>
              <a:rPr lang="en-CA" dirty="0">
                <a:latin typeface="Times New Roman" panose="02020603050405020304" pitchFamily="18" charset="0"/>
                <a:cs typeface="Times New Roman" panose="02020603050405020304" pitchFamily="18" charset="0"/>
              </a:rPr>
              <a:t>Jesus wept. </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Then the Jews said,</a:t>
            </a:r>
            <a:r>
              <a:rPr lang="en-CA" dirty="0">
                <a:latin typeface="Times New Roman" panose="02020603050405020304" pitchFamily="18" charset="0"/>
                <a:cs typeface="Times New Roman" panose="02020603050405020304" pitchFamily="18" charset="0"/>
              </a:rPr>
              <a:t> “See how he loved him!” </a:t>
            </a:r>
          </a:p>
          <a:p>
            <a:pPr marL="0" indent="0">
              <a:spcBef>
                <a:spcPts val="0"/>
              </a:spcBef>
              <a:buNone/>
            </a:pPr>
            <a:r>
              <a:rPr lang="en-CA" dirty="0" smtClean="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33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26" y="399199"/>
            <a:ext cx="8496943" cy="6048672"/>
          </a:xfrm>
        </p:spPr>
        <p:txBody>
          <a:bodyPr>
            <a:noAutofit/>
          </a:bodyPr>
          <a:lstStyle/>
          <a:p>
            <a:pPr marL="0" indent="0">
              <a:spcBef>
                <a:spcPts val="0"/>
              </a:spcBef>
              <a:buNone/>
            </a:pPr>
            <a:r>
              <a:rPr lang="en-CA" sz="2400" dirty="0">
                <a:latin typeface="Times New Roman" panose="02020603050405020304" pitchFamily="18" charset="0"/>
                <a:cs typeface="Times New Roman" panose="02020603050405020304" pitchFamily="18" charset="0"/>
              </a:rPr>
              <a:t>John 11:38-44</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Jesus, once more deeply moved, came to the tomb. It was a cave with a stone laid across the entrance. </a:t>
            </a:r>
            <a:r>
              <a:rPr lang="en-CA" sz="2400" dirty="0">
                <a:latin typeface="Times New Roman" panose="02020603050405020304" pitchFamily="18" charset="0"/>
                <a:cs typeface="Times New Roman" panose="02020603050405020304" pitchFamily="18" charset="0"/>
              </a:rPr>
              <a:t>“Take away the stone,” he said. </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“But, Lord,” said Martha, the sister of the dead man</a:t>
            </a:r>
            <a:r>
              <a:rPr lang="en-CA" sz="2400" dirty="0">
                <a:latin typeface="Times New Roman" panose="02020603050405020304" pitchFamily="18" charset="0"/>
                <a:cs typeface="Times New Roman" panose="02020603050405020304" pitchFamily="18" charset="0"/>
              </a:rPr>
              <a:t>, “by this time there is a bad odor, for he has been there four days.”</a:t>
            </a:r>
            <a:r>
              <a:rPr lang="en-CA" sz="2400" dirty="0">
                <a:solidFill>
                  <a:srgbClr val="FFFF00"/>
                </a:solidFill>
                <a:latin typeface="Times New Roman" panose="02020603050405020304" pitchFamily="18" charset="0"/>
                <a:cs typeface="Times New Roman" panose="02020603050405020304" pitchFamily="18" charset="0"/>
              </a:rPr>
              <a:t> </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Then Jesus said, </a:t>
            </a:r>
            <a:r>
              <a:rPr lang="en-CA" sz="2400" dirty="0">
                <a:latin typeface="Times New Roman" panose="02020603050405020304" pitchFamily="18" charset="0"/>
                <a:cs typeface="Times New Roman" panose="02020603050405020304" pitchFamily="18" charset="0"/>
              </a:rPr>
              <a:t>“Did I not tell you that if you believed, you would see the glory of God?” </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So they took away the stone. Then Jesus looked up and said, </a:t>
            </a:r>
            <a:r>
              <a:rPr lang="en-CA" sz="2400" dirty="0">
                <a:latin typeface="Times New Roman" panose="02020603050405020304" pitchFamily="18" charset="0"/>
                <a:cs typeface="Times New Roman" panose="02020603050405020304" pitchFamily="18" charset="0"/>
              </a:rPr>
              <a:t>“Father, I thank you that you have heard me. </a:t>
            </a:r>
            <a:r>
              <a:rPr lang="en-CA" sz="2400" dirty="0" smtClean="0">
                <a:latin typeface="Times New Roman" panose="02020603050405020304" pitchFamily="18" charset="0"/>
                <a:cs typeface="Times New Roman" panose="02020603050405020304" pitchFamily="18" charset="0"/>
              </a:rPr>
              <a:t>I </a:t>
            </a:r>
            <a:r>
              <a:rPr lang="en-CA" sz="2400" dirty="0">
                <a:latin typeface="Times New Roman" panose="02020603050405020304" pitchFamily="18" charset="0"/>
                <a:cs typeface="Times New Roman" panose="02020603050405020304" pitchFamily="18" charset="0"/>
              </a:rPr>
              <a:t>knew that you always hear me, but I said this for the benefit of the people standing here, that they may believe that you sent me.”</a:t>
            </a:r>
            <a:r>
              <a:rPr lang="en-CA" sz="2400" dirty="0">
                <a:solidFill>
                  <a:srgbClr val="FFFF00"/>
                </a:solidFill>
                <a:latin typeface="Times New Roman" panose="02020603050405020304" pitchFamily="18" charset="0"/>
                <a:cs typeface="Times New Roman" panose="02020603050405020304" pitchFamily="18" charset="0"/>
              </a:rPr>
              <a:t> </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When he had said this, Jesus called in a loud voice, </a:t>
            </a:r>
            <a:r>
              <a:rPr lang="en-CA" sz="2400" dirty="0">
                <a:latin typeface="Times New Roman" panose="02020603050405020304" pitchFamily="18" charset="0"/>
                <a:cs typeface="Times New Roman" panose="02020603050405020304" pitchFamily="18" charset="0"/>
              </a:rPr>
              <a:t>“Lazarus, come out!” The dead man came out, his hands and feet wrapped with strips of linen, and a cloth around his face. </a:t>
            </a:r>
          </a:p>
          <a:p>
            <a:pPr marL="0" indent="0">
              <a:spcBef>
                <a:spcPts val="0"/>
              </a:spcBef>
              <a:buNone/>
            </a:pPr>
            <a:r>
              <a:rPr lang="en-CA" sz="2400" dirty="0">
                <a:solidFill>
                  <a:srgbClr val="FFFF00"/>
                </a:solidFill>
                <a:latin typeface="Times New Roman" panose="02020603050405020304" pitchFamily="18" charset="0"/>
                <a:cs typeface="Times New Roman" panose="02020603050405020304" pitchFamily="18" charset="0"/>
              </a:rPr>
              <a:t>Jesus said to them, </a:t>
            </a:r>
            <a:r>
              <a:rPr lang="en-CA" sz="2400" dirty="0">
                <a:latin typeface="Times New Roman" panose="02020603050405020304" pitchFamily="18" charset="0"/>
                <a:cs typeface="Times New Roman" panose="02020603050405020304" pitchFamily="18" charset="0"/>
              </a:rPr>
              <a:t>“Take off the grave clothes and let him go.”</a:t>
            </a:r>
            <a:r>
              <a:rPr lang="en-CA" sz="2400" dirty="0">
                <a:solidFill>
                  <a:srgbClr val="FFFF00"/>
                </a:solidFill>
                <a:latin typeface="Times New Roman" panose="02020603050405020304" pitchFamily="18" charset="0"/>
                <a:cs typeface="Times New Roman" panose="02020603050405020304" pitchFamily="18" charset="0"/>
              </a:rPr>
              <a:t> </a:t>
            </a:r>
          </a:p>
          <a:p>
            <a:pPr marL="0" indent="0">
              <a:spcBef>
                <a:spcPts val="0"/>
              </a:spcBef>
              <a:buNone/>
            </a:pPr>
            <a:endParaRPr lang="en-CA" sz="2400" dirty="0">
              <a:latin typeface="Times New Roman" panose="02020603050405020304" pitchFamily="18" charset="0"/>
              <a:cs typeface="Times New Roman" panose="02020603050405020304" pitchFamily="18" charset="0"/>
            </a:endParaRPr>
          </a:p>
          <a:p>
            <a:pPr marL="0" indent="0">
              <a:spcBef>
                <a:spcPts val="0"/>
              </a:spcBef>
              <a:buNone/>
            </a:pPr>
            <a:r>
              <a:rPr lang="en-CA" dirty="0" smtClean="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07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26" y="1632294"/>
            <a:ext cx="8496943" cy="3605865"/>
          </a:xfrm>
        </p:spPr>
        <p:txBody>
          <a:bodyPr>
            <a:noAutofit/>
          </a:bodyPr>
          <a:lstStyle/>
          <a:p>
            <a:pPr marL="0" indent="0">
              <a:spcBef>
                <a:spcPts val="0"/>
              </a:spcBef>
              <a:buNone/>
            </a:pPr>
            <a:r>
              <a:rPr lang="en-CA" dirty="0">
                <a:latin typeface="Times New Roman" panose="02020603050405020304" pitchFamily="18" charset="0"/>
                <a:cs typeface="Times New Roman" panose="02020603050405020304" pitchFamily="18" charset="0"/>
              </a:rPr>
              <a:t>1st Thess. 4:13-15</a:t>
            </a:r>
          </a:p>
          <a:p>
            <a:pPr marL="0" indent="0">
              <a:spcBef>
                <a:spcPts val="0"/>
              </a:spcBef>
              <a:buNone/>
            </a:pPr>
            <a:r>
              <a:rPr lang="en-CA" dirty="0">
                <a:solidFill>
                  <a:srgbClr val="FFFF00"/>
                </a:solidFill>
                <a:latin typeface="Times New Roman" panose="02020603050405020304" pitchFamily="18" charset="0"/>
                <a:cs typeface="Times New Roman" panose="02020603050405020304" pitchFamily="18" charset="0"/>
              </a:rPr>
              <a:t>Brothers, we do not want you to be ignorant about those who fall asleep</a:t>
            </a:r>
            <a:r>
              <a:rPr lang="en-CA" dirty="0">
                <a:latin typeface="Times New Roman" panose="02020603050405020304" pitchFamily="18" charset="0"/>
                <a:cs typeface="Times New Roman" panose="02020603050405020304" pitchFamily="18" charset="0"/>
              </a:rPr>
              <a:t>, or to grieve like the rest of men, who have no hope. </a:t>
            </a:r>
            <a:r>
              <a:rPr lang="en-CA" dirty="0">
                <a:solidFill>
                  <a:srgbClr val="FFFF00"/>
                </a:solidFill>
                <a:latin typeface="Times New Roman" panose="02020603050405020304" pitchFamily="18" charset="0"/>
                <a:cs typeface="Times New Roman" panose="02020603050405020304" pitchFamily="18" charset="0"/>
              </a:rPr>
              <a:t>We believe that Jesus died and rose again and so </a:t>
            </a:r>
            <a:r>
              <a:rPr lang="en-CA" dirty="0">
                <a:latin typeface="Times New Roman" panose="02020603050405020304" pitchFamily="18" charset="0"/>
                <a:cs typeface="Times New Roman" panose="02020603050405020304" pitchFamily="18" charset="0"/>
              </a:rPr>
              <a:t>we believe that God will bring with Jesus those who have fallen asleep in him.</a:t>
            </a:r>
          </a:p>
          <a:p>
            <a:pPr marL="0" indent="0">
              <a:spcBef>
                <a:spcPts val="0"/>
              </a:spcBef>
              <a:buNone/>
            </a:pPr>
            <a:r>
              <a:rPr lang="en-CA" sz="2400" dirty="0" smtClean="0">
                <a:solidFill>
                  <a:srgbClr val="FFFF00"/>
                </a:solidFill>
                <a:latin typeface="Times New Roman" panose="02020603050405020304" pitchFamily="18" charset="0"/>
                <a:cs typeface="Times New Roman" panose="02020603050405020304" pitchFamily="18" charset="0"/>
              </a:rPr>
              <a:t> </a:t>
            </a:r>
            <a:endParaRPr lang="en-CA" sz="2400" dirty="0">
              <a:solidFill>
                <a:srgbClr val="FFFF00"/>
              </a:solidFill>
              <a:latin typeface="Times New Roman" panose="02020603050405020304" pitchFamily="18" charset="0"/>
              <a:cs typeface="Times New Roman" panose="02020603050405020304" pitchFamily="18" charset="0"/>
            </a:endParaRPr>
          </a:p>
          <a:p>
            <a:pPr marL="0" indent="0">
              <a:spcBef>
                <a:spcPts val="0"/>
              </a:spcBef>
              <a:buNone/>
            </a:pPr>
            <a:r>
              <a:rPr lang="en-CA" sz="2400" dirty="0" smtClean="0">
                <a:solidFill>
                  <a:srgbClr val="FFFF00"/>
                </a:solidFill>
                <a:latin typeface="Times New Roman" panose="02020603050405020304" pitchFamily="18" charset="0"/>
                <a:cs typeface="Times New Roman" panose="02020603050405020304" pitchFamily="18" charset="0"/>
              </a:rPr>
              <a:t> </a:t>
            </a:r>
            <a:endParaRPr lang="en-CA" sz="2400" dirty="0">
              <a:solidFill>
                <a:srgbClr val="FFFF00"/>
              </a:solidFill>
              <a:latin typeface="Times New Roman" panose="02020603050405020304" pitchFamily="18" charset="0"/>
              <a:cs typeface="Times New Roman" panose="02020603050405020304" pitchFamily="18" charset="0"/>
            </a:endParaRPr>
          </a:p>
          <a:p>
            <a:pPr marL="0" indent="0">
              <a:spcBef>
                <a:spcPts val="0"/>
              </a:spcBef>
              <a:buNone/>
            </a:pPr>
            <a:endParaRPr lang="en-CA" sz="2400" dirty="0">
              <a:latin typeface="Times New Roman" panose="02020603050405020304" pitchFamily="18" charset="0"/>
              <a:cs typeface="Times New Roman" panose="02020603050405020304" pitchFamily="18" charset="0"/>
            </a:endParaRPr>
          </a:p>
          <a:p>
            <a:pPr marL="0" indent="0">
              <a:spcBef>
                <a:spcPts val="0"/>
              </a:spcBef>
              <a:buNone/>
            </a:pPr>
            <a:r>
              <a:rPr lang="en-CA" dirty="0" smtClean="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71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889</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 AM the Resurrection and the Life (John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True Son of God (John 10:22-42)</dc:title>
  <dc:creator>Barry</dc:creator>
  <cp:lastModifiedBy>Barry</cp:lastModifiedBy>
  <cp:revision>27</cp:revision>
  <dcterms:created xsi:type="dcterms:W3CDTF">2015-04-26T01:49:09Z</dcterms:created>
  <dcterms:modified xsi:type="dcterms:W3CDTF">2015-05-03T11:56:57Z</dcterms:modified>
</cp:coreProperties>
</file>