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8" r:id="rId3"/>
    <p:sldId id="270" r:id="rId4"/>
    <p:sldId id="269" r:id="rId5"/>
    <p:sldId id="262" r:id="rId6"/>
    <p:sldId id="263" r:id="rId7"/>
    <p:sldId id="260" r:id="rId8"/>
    <p:sldId id="273" r:id="rId9"/>
    <p:sldId id="27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23/05/2015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9010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23/05/2015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011063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23/05/2015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13153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32607FD-EC57-41B2-B460-2C1FE651548A}" type="datetimeFigureOut">
              <a:rPr lang="en-CA" smtClean="0"/>
              <a:t>23/05/2015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39306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2607FD-EC57-41B2-B460-2C1FE651548A}" type="datetimeFigureOut">
              <a:rPr lang="en-CA" smtClean="0"/>
              <a:t>23/05/2015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1164776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32607FD-EC57-41B2-B460-2C1FE651548A}" type="datetimeFigureOut">
              <a:rPr lang="en-CA" smtClean="0"/>
              <a:t>23/05/2015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6284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32607FD-EC57-41B2-B460-2C1FE651548A}" type="datetimeFigureOut">
              <a:rPr lang="en-CA" smtClean="0"/>
              <a:t>23/05/2015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7169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32607FD-EC57-41B2-B460-2C1FE651548A}" type="datetimeFigureOut">
              <a:rPr lang="en-CA" smtClean="0"/>
              <a:t>23/05/2015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278708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2607FD-EC57-41B2-B460-2C1FE651548A}" type="datetimeFigureOut">
              <a:rPr lang="en-CA" smtClean="0"/>
              <a:t>23/05/2015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169551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23/05/2015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954469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2607FD-EC57-41B2-B460-2C1FE651548A}" type="datetimeFigureOut">
              <a:rPr lang="en-CA" smtClean="0"/>
              <a:t>23/05/2015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758DC-192F-4817-A3AB-4FFE4E79F7BE}" type="slidenum">
              <a:rPr lang="en-CA" smtClean="0"/>
              <a:t>‹#›</a:t>
            </a:fld>
            <a:endParaRPr lang="en-CA"/>
          </a:p>
        </p:txBody>
      </p:sp>
    </p:spTree>
    <p:extLst>
      <p:ext uri="{BB962C8B-B14F-4D97-AF65-F5344CB8AC3E}">
        <p14:creationId xmlns:p14="http://schemas.microsoft.com/office/powerpoint/2010/main" val="308092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607FD-EC57-41B2-B460-2C1FE651548A}" type="datetimeFigureOut">
              <a:rPr lang="en-CA" smtClean="0"/>
              <a:t>23/05/2015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758DC-192F-4817-A3AB-4FFE4E79F7BE}" type="slidenum">
              <a:rPr lang="en-CA" smtClean="0"/>
              <a:t>‹#›</a:t>
            </a:fld>
            <a:endParaRPr lang="en-CA"/>
          </a:p>
        </p:txBody>
      </p:sp>
    </p:spTree>
    <p:extLst>
      <p:ext uri="{BB962C8B-B14F-4D97-AF65-F5344CB8AC3E}">
        <p14:creationId xmlns:p14="http://schemas.microsoft.com/office/powerpoint/2010/main" val="356577557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30487"/>
            <a:ext cx="7772400" cy="875218"/>
          </a:xfrm>
        </p:spPr>
        <p:txBody>
          <a:bodyPr>
            <a:normAutofit fontScale="90000"/>
          </a:bodyPr>
          <a:lstStyle/>
          <a:p>
            <a:r>
              <a:rPr lang="en-CA" sz="3600" dirty="0" smtClean="0">
                <a:solidFill>
                  <a:srgbClr val="FFFF00"/>
                </a:solidFill>
                <a:latin typeface="Times New Roman" panose="02020603050405020304" pitchFamily="18" charset="0"/>
                <a:cs typeface="Times New Roman" panose="02020603050405020304" pitchFamily="18" charset="0"/>
              </a:rPr>
              <a:t>Who is </a:t>
            </a:r>
            <a:r>
              <a:rPr lang="en-CA" sz="3600" i="1" u="sng" dirty="0" smtClean="0">
                <a:solidFill>
                  <a:srgbClr val="FFFF00"/>
                </a:solidFill>
                <a:latin typeface="Times New Roman" panose="02020603050405020304" pitchFamily="18" charset="0"/>
                <a:cs typeface="Times New Roman" panose="02020603050405020304" pitchFamily="18" charset="0"/>
              </a:rPr>
              <a:t>this</a:t>
            </a:r>
            <a:r>
              <a:rPr lang="en-CA" sz="3600" i="1" dirty="0" smtClean="0">
                <a:solidFill>
                  <a:srgbClr val="FFFF00"/>
                </a:solidFill>
                <a:latin typeface="Times New Roman" panose="02020603050405020304" pitchFamily="18" charset="0"/>
                <a:cs typeface="Times New Roman" panose="02020603050405020304" pitchFamily="18" charset="0"/>
              </a:rPr>
              <a:t> </a:t>
            </a:r>
            <a:r>
              <a:rPr lang="en-CA" sz="3600" dirty="0" smtClean="0">
                <a:solidFill>
                  <a:srgbClr val="FFFF00"/>
                </a:solidFill>
                <a:latin typeface="Times New Roman" panose="02020603050405020304" pitchFamily="18" charset="0"/>
                <a:cs typeface="Times New Roman" panose="02020603050405020304" pitchFamily="18" charset="0"/>
              </a:rPr>
              <a:t>“Son of man”?</a:t>
            </a:r>
            <a:br>
              <a:rPr lang="en-CA" sz="3600" dirty="0" smtClean="0">
                <a:solidFill>
                  <a:srgbClr val="FFFF00"/>
                </a:solidFill>
                <a:latin typeface="Times New Roman" panose="02020603050405020304" pitchFamily="18" charset="0"/>
                <a:cs typeface="Times New Roman" panose="02020603050405020304" pitchFamily="18" charset="0"/>
              </a:rPr>
            </a:br>
            <a:r>
              <a:rPr lang="en-CA" sz="2700" dirty="0" smtClean="0">
                <a:solidFill>
                  <a:srgbClr val="FFFF00"/>
                </a:solidFill>
                <a:latin typeface="Times New Roman" panose="02020603050405020304" pitchFamily="18" charset="0"/>
                <a:cs typeface="Times New Roman" panose="02020603050405020304" pitchFamily="18" charset="0"/>
              </a:rPr>
              <a:t>(John 12:20-43)</a:t>
            </a:r>
            <a:endParaRPr lang="en-CA" sz="2700" dirty="0">
              <a:solidFill>
                <a:srgbClr val="FFFF0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680" y="1196752"/>
            <a:ext cx="4965538" cy="550436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7783" y="1196751"/>
            <a:ext cx="3866164" cy="5504369"/>
          </a:xfrm>
          <a:prstGeom prst="rect">
            <a:avLst/>
          </a:prstGeom>
        </p:spPr>
      </p:pic>
    </p:spTree>
    <p:extLst>
      <p:ext uri="{BB962C8B-B14F-4D97-AF65-F5344CB8AC3E}">
        <p14:creationId xmlns:p14="http://schemas.microsoft.com/office/powerpoint/2010/main" val="3084535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689" y="382610"/>
            <a:ext cx="8280920" cy="6214741"/>
          </a:xfrm>
        </p:spPr>
        <p:txBody>
          <a:bodyPr>
            <a:normAutofit fontScale="85000" lnSpcReduction="10000"/>
          </a:bodyPr>
          <a:lstStyle/>
          <a:p>
            <a:pPr marL="0" indent="0">
              <a:buNone/>
            </a:pPr>
            <a:r>
              <a:rPr lang="en-CA" sz="3300" dirty="0">
                <a:latin typeface="Times New Roman" panose="02020603050405020304" pitchFamily="18" charset="0"/>
                <a:cs typeface="Times New Roman" panose="02020603050405020304" pitchFamily="18" charset="0"/>
              </a:rPr>
              <a:t>John 12:20-26</a:t>
            </a:r>
          </a:p>
          <a:p>
            <a:pPr marL="0" indent="0">
              <a:buNone/>
            </a:pPr>
            <a:r>
              <a:rPr lang="en-CA" sz="3300" dirty="0">
                <a:solidFill>
                  <a:srgbClr val="FFFF00"/>
                </a:solidFill>
                <a:latin typeface="Times New Roman" panose="02020603050405020304" pitchFamily="18" charset="0"/>
                <a:cs typeface="Times New Roman" panose="02020603050405020304" pitchFamily="18" charset="0"/>
              </a:rPr>
              <a:t>Now there were </a:t>
            </a:r>
            <a:r>
              <a:rPr lang="en-CA" sz="3300" dirty="0">
                <a:latin typeface="Times New Roman" panose="02020603050405020304" pitchFamily="18" charset="0"/>
                <a:cs typeface="Times New Roman" panose="02020603050405020304" pitchFamily="18" charset="0"/>
              </a:rPr>
              <a:t>some Greeks </a:t>
            </a:r>
            <a:r>
              <a:rPr lang="en-CA" sz="3300" dirty="0">
                <a:solidFill>
                  <a:srgbClr val="FFFF00"/>
                </a:solidFill>
                <a:latin typeface="Times New Roman" panose="02020603050405020304" pitchFamily="18" charset="0"/>
                <a:cs typeface="Times New Roman" panose="02020603050405020304" pitchFamily="18" charset="0"/>
              </a:rPr>
              <a:t>among those who went up to worship at the Feast. They came to Philip, who was from Bethsaida in Galilee, with a request. “Sir,” they said, </a:t>
            </a:r>
            <a:r>
              <a:rPr lang="en-CA" sz="3300" dirty="0">
                <a:latin typeface="Times New Roman" panose="02020603050405020304" pitchFamily="18" charset="0"/>
                <a:cs typeface="Times New Roman" panose="02020603050405020304" pitchFamily="18" charset="0"/>
              </a:rPr>
              <a:t>“we would like to see Jesus.” </a:t>
            </a:r>
            <a:r>
              <a:rPr lang="en-CA" sz="3300" dirty="0">
                <a:solidFill>
                  <a:srgbClr val="FFFF00"/>
                </a:solidFill>
                <a:latin typeface="Times New Roman" panose="02020603050405020304" pitchFamily="18" charset="0"/>
                <a:cs typeface="Times New Roman" panose="02020603050405020304" pitchFamily="18" charset="0"/>
              </a:rPr>
              <a:t>Philip went to tell Andrew; Andrew and Philip in turn told Jesus. </a:t>
            </a:r>
          </a:p>
          <a:p>
            <a:pPr marL="0" indent="0">
              <a:buNone/>
            </a:pPr>
            <a:r>
              <a:rPr lang="en-CA" sz="3300" dirty="0">
                <a:solidFill>
                  <a:srgbClr val="FFFF00"/>
                </a:solidFill>
                <a:latin typeface="Times New Roman" panose="02020603050405020304" pitchFamily="18" charset="0"/>
                <a:cs typeface="Times New Roman" panose="02020603050405020304" pitchFamily="18" charset="0"/>
              </a:rPr>
              <a:t>Jesus replied</a:t>
            </a:r>
            <a:r>
              <a:rPr lang="en-CA" sz="3300" dirty="0">
                <a:latin typeface="Times New Roman" panose="02020603050405020304" pitchFamily="18" charset="0"/>
                <a:cs typeface="Times New Roman" panose="02020603050405020304" pitchFamily="18" charset="0"/>
              </a:rPr>
              <a:t>, “The hour has come for </a:t>
            </a:r>
            <a:r>
              <a:rPr lang="en-CA" sz="3300" u="sng" dirty="0">
                <a:latin typeface="Times New Roman" panose="02020603050405020304" pitchFamily="18" charset="0"/>
                <a:cs typeface="Times New Roman" panose="02020603050405020304" pitchFamily="18" charset="0"/>
              </a:rPr>
              <a:t>the Son of Man </a:t>
            </a:r>
            <a:r>
              <a:rPr lang="en-CA" sz="3300" dirty="0">
                <a:latin typeface="Times New Roman" panose="02020603050405020304" pitchFamily="18" charset="0"/>
                <a:cs typeface="Times New Roman" panose="02020603050405020304" pitchFamily="18" charset="0"/>
              </a:rPr>
              <a:t>to </a:t>
            </a:r>
            <a:r>
              <a:rPr lang="en-CA" sz="3300" u="sng" dirty="0">
                <a:latin typeface="Times New Roman" panose="02020603050405020304" pitchFamily="18" charset="0"/>
                <a:cs typeface="Times New Roman" panose="02020603050405020304" pitchFamily="18" charset="0"/>
              </a:rPr>
              <a:t>be glorified</a:t>
            </a:r>
            <a:r>
              <a:rPr lang="en-CA" sz="3300" dirty="0">
                <a:latin typeface="Times New Roman" panose="02020603050405020304" pitchFamily="18" charset="0"/>
                <a:cs typeface="Times New Roman" panose="02020603050405020304" pitchFamily="18" charset="0"/>
              </a:rPr>
              <a:t>. I tell you the truth, unless a kernel of wheat falls to the ground and dies, it remains only a single seed. But if it dies, it produces many seeds. The man who loves his life will lose it, while the man who hates his life in this world will keep it for eternal life.</a:t>
            </a:r>
            <a:r>
              <a:rPr lang="en-CA" sz="3300" dirty="0">
                <a:solidFill>
                  <a:srgbClr val="FFFF00"/>
                </a:solidFill>
                <a:latin typeface="Times New Roman" panose="02020603050405020304" pitchFamily="18" charset="0"/>
                <a:cs typeface="Times New Roman" panose="02020603050405020304" pitchFamily="18" charset="0"/>
              </a:rPr>
              <a:t> Whoever serves me must follow me; and where I am, my servant also will be. My Father will honor the one who serves me. </a:t>
            </a:r>
          </a:p>
        </p:txBody>
      </p:sp>
    </p:spTree>
    <p:extLst>
      <p:ext uri="{BB962C8B-B14F-4D97-AF65-F5344CB8AC3E}">
        <p14:creationId xmlns:p14="http://schemas.microsoft.com/office/powerpoint/2010/main" val="2026504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3689" y="839826"/>
            <a:ext cx="8280920" cy="5284103"/>
          </a:xfrm>
        </p:spPr>
        <p:txBody>
          <a:bodyPr>
            <a:normAutofit/>
          </a:bodyPr>
          <a:lstStyle/>
          <a:p>
            <a:pPr marL="0" indent="0">
              <a:buNone/>
            </a:pPr>
            <a:r>
              <a:rPr lang="en-CA" sz="3300" dirty="0">
                <a:latin typeface="Times New Roman" panose="02020603050405020304" pitchFamily="18" charset="0"/>
                <a:cs typeface="Times New Roman" panose="02020603050405020304" pitchFamily="18" charset="0"/>
              </a:rPr>
              <a:t>Daniel 7:13-14</a:t>
            </a:r>
          </a:p>
          <a:p>
            <a:pPr marL="0" indent="0">
              <a:buNone/>
            </a:pPr>
            <a:r>
              <a:rPr lang="en-CA" sz="3300" dirty="0">
                <a:solidFill>
                  <a:srgbClr val="FFFF00"/>
                </a:solidFill>
                <a:latin typeface="Times New Roman" panose="02020603050405020304" pitchFamily="18" charset="0"/>
                <a:cs typeface="Times New Roman" panose="02020603050405020304" pitchFamily="18" charset="0"/>
              </a:rPr>
              <a:t>“In my vision at night I looked, and there before me was </a:t>
            </a:r>
            <a:r>
              <a:rPr lang="en-CA" sz="3300" u="sng" dirty="0">
                <a:latin typeface="Times New Roman" panose="02020603050405020304" pitchFamily="18" charset="0"/>
                <a:cs typeface="Times New Roman" panose="02020603050405020304" pitchFamily="18" charset="0"/>
              </a:rPr>
              <a:t>one like a son of man</a:t>
            </a:r>
            <a:r>
              <a:rPr lang="en-CA" sz="3300" dirty="0">
                <a:solidFill>
                  <a:srgbClr val="FFFF00"/>
                </a:solidFill>
                <a:latin typeface="Times New Roman" panose="02020603050405020304" pitchFamily="18" charset="0"/>
                <a:cs typeface="Times New Roman" panose="02020603050405020304" pitchFamily="18" charset="0"/>
              </a:rPr>
              <a:t>, coming with the clouds of heaven. He approached the Ancient of Days and was led into his presence.  </a:t>
            </a:r>
            <a:r>
              <a:rPr lang="en-CA" sz="3300" dirty="0">
                <a:latin typeface="Times New Roman" panose="02020603050405020304" pitchFamily="18" charset="0"/>
                <a:cs typeface="Times New Roman" panose="02020603050405020304" pitchFamily="18" charset="0"/>
              </a:rPr>
              <a:t>He was given authority, glory and sovereign power; all peoples, nations and men of every language worshiped him. His dominion is an everlasting dominion that will not pass away, and his kingdom is one that will never be destroyed. </a:t>
            </a:r>
          </a:p>
        </p:txBody>
      </p:sp>
    </p:spTree>
    <p:extLst>
      <p:ext uri="{BB962C8B-B14F-4D97-AF65-F5344CB8AC3E}">
        <p14:creationId xmlns:p14="http://schemas.microsoft.com/office/powerpoint/2010/main" val="3716882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1360659"/>
            <a:ext cx="8613249" cy="4320480"/>
          </a:xfrm>
        </p:spPr>
        <p:txBody>
          <a:bodyPr>
            <a:noAutofit/>
          </a:bodyPr>
          <a:lstStyle/>
          <a:p>
            <a:pPr marL="0" indent="0">
              <a:spcBef>
                <a:spcPts val="0"/>
              </a:spcBef>
              <a:buNone/>
            </a:pPr>
            <a:r>
              <a:rPr lang="en-CA" dirty="0">
                <a:latin typeface="Times New Roman" panose="02020603050405020304" pitchFamily="18" charset="0"/>
                <a:cs typeface="Times New Roman" panose="02020603050405020304" pitchFamily="18" charset="0"/>
              </a:rPr>
              <a:t>Matthew 26:63-64</a:t>
            </a:r>
          </a:p>
          <a:p>
            <a:pPr marL="0" indent="0">
              <a:spcBef>
                <a:spcPts val="0"/>
              </a:spcBef>
              <a:buNone/>
            </a:pPr>
            <a:r>
              <a:rPr lang="en-CA" dirty="0">
                <a:solidFill>
                  <a:srgbClr val="FFFF00"/>
                </a:solidFill>
                <a:latin typeface="Times New Roman" panose="02020603050405020304" pitchFamily="18" charset="0"/>
                <a:cs typeface="Times New Roman" panose="02020603050405020304" pitchFamily="18" charset="0"/>
              </a:rPr>
              <a:t>The high priest said to him, “I charge you under oath by the living God:</a:t>
            </a:r>
            <a:r>
              <a:rPr lang="en-CA" dirty="0">
                <a:latin typeface="Times New Roman" panose="02020603050405020304" pitchFamily="18" charset="0"/>
                <a:cs typeface="Times New Roman" panose="02020603050405020304" pitchFamily="18" charset="0"/>
              </a:rPr>
              <a:t> Tell us if you are the Christ, the Son of God.” </a:t>
            </a:r>
          </a:p>
          <a:p>
            <a:pPr marL="0" indent="0">
              <a:spcBef>
                <a:spcPts val="0"/>
              </a:spcBef>
              <a:buNone/>
            </a:pPr>
            <a:r>
              <a:rPr lang="en-CA" dirty="0">
                <a:latin typeface="Times New Roman" panose="02020603050405020304" pitchFamily="18" charset="0"/>
                <a:cs typeface="Times New Roman" panose="02020603050405020304" pitchFamily="18" charset="0"/>
              </a:rPr>
              <a:t>“Yes, it is as you say,” </a:t>
            </a:r>
            <a:r>
              <a:rPr lang="en-CA" dirty="0">
                <a:solidFill>
                  <a:srgbClr val="FFFF00"/>
                </a:solidFill>
                <a:latin typeface="Times New Roman" panose="02020603050405020304" pitchFamily="18" charset="0"/>
                <a:cs typeface="Times New Roman" panose="02020603050405020304" pitchFamily="18" charset="0"/>
              </a:rPr>
              <a:t>Jesus replied</a:t>
            </a:r>
            <a:r>
              <a:rPr lang="en-CA" dirty="0">
                <a:latin typeface="Times New Roman" panose="02020603050405020304" pitchFamily="18" charset="0"/>
                <a:cs typeface="Times New Roman" panose="02020603050405020304" pitchFamily="18" charset="0"/>
              </a:rPr>
              <a:t>. </a:t>
            </a:r>
            <a:r>
              <a:rPr lang="en-CA" dirty="0">
                <a:solidFill>
                  <a:srgbClr val="FFFF00"/>
                </a:solidFill>
                <a:latin typeface="Times New Roman" panose="02020603050405020304" pitchFamily="18" charset="0"/>
                <a:cs typeface="Times New Roman" panose="02020603050405020304" pitchFamily="18" charset="0"/>
              </a:rPr>
              <a:t>“But I say to all of you: In the future you will see</a:t>
            </a:r>
            <a:r>
              <a:rPr lang="en-CA" dirty="0">
                <a:latin typeface="Times New Roman" panose="02020603050405020304" pitchFamily="18" charset="0"/>
                <a:cs typeface="Times New Roman" panose="02020603050405020304" pitchFamily="18" charset="0"/>
              </a:rPr>
              <a:t> </a:t>
            </a:r>
            <a:r>
              <a:rPr lang="en-CA" u="sng" dirty="0">
                <a:latin typeface="Times New Roman" panose="02020603050405020304" pitchFamily="18" charset="0"/>
                <a:cs typeface="Times New Roman" panose="02020603050405020304" pitchFamily="18" charset="0"/>
              </a:rPr>
              <a:t>the Son of Man</a:t>
            </a:r>
            <a:r>
              <a:rPr lang="en-CA" dirty="0">
                <a:latin typeface="Times New Roman" panose="02020603050405020304" pitchFamily="18" charset="0"/>
                <a:cs typeface="Times New Roman" panose="02020603050405020304" pitchFamily="18" charset="0"/>
              </a:rPr>
              <a:t> sitting at the right hand of the Mighty One and coming on the clouds of heaven.”</a:t>
            </a:r>
          </a:p>
        </p:txBody>
      </p:sp>
    </p:spTree>
    <p:extLst>
      <p:ext uri="{BB962C8B-B14F-4D97-AF65-F5344CB8AC3E}">
        <p14:creationId xmlns:p14="http://schemas.microsoft.com/office/powerpoint/2010/main" val="19175850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826" y="576580"/>
            <a:ext cx="8496943" cy="5724541"/>
          </a:xfrm>
        </p:spPr>
        <p:txBody>
          <a:bodyPr>
            <a:noAutofit/>
          </a:bodyPr>
          <a:lstStyle/>
          <a:p>
            <a:pPr marL="0" indent="0">
              <a:spcBef>
                <a:spcPts val="0"/>
              </a:spcBef>
              <a:buNone/>
            </a:pPr>
            <a:r>
              <a:rPr lang="en-CA" sz="2800" dirty="0">
                <a:latin typeface="Times New Roman" panose="02020603050405020304" pitchFamily="18" charset="0"/>
                <a:cs typeface="Times New Roman" panose="02020603050405020304" pitchFamily="18" charset="0"/>
              </a:rPr>
              <a:t>John 12:27-33</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“Now my heart is troubled, and what shall I say? </a:t>
            </a:r>
            <a:r>
              <a:rPr lang="en-CA" sz="2800" dirty="0">
                <a:latin typeface="Times New Roman" panose="02020603050405020304" pitchFamily="18" charset="0"/>
                <a:cs typeface="Times New Roman" panose="02020603050405020304" pitchFamily="18" charset="0"/>
              </a:rPr>
              <a:t>‘Father, save me from this hour’? No, it was for this very reason I came to this hour.  Father, glorify your name!”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Then a voice came from heaven, </a:t>
            </a:r>
            <a:r>
              <a:rPr lang="en-CA" sz="2800" dirty="0">
                <a:latin typeface="Times New Roman" panose="02020603050405020304" pitchFamily="18" charset="0"/>
                <a:cs typeface="Times New Roman" panose="02020603050405020304" pitchFamily="18" charset="0"/>
              </a:rPr>
              <a:t>“I have glorified it, and will glorify it again.” </a:t>
            </a:r>
            <a:r>
              <a:rPr lang="en-CA" sz="2800" dirty="0">
                <a:solidFill>
                  <a:srgbClr val="FFFF00"/>
                </a:solidFill>
                <a:latin typeface="Times New Roman" panose="02020603050405020304" pitchFamily="18" charset="0"/>
                <a:cs typeface="Times New Roman" panose="02020603050405020304" pitchFamily="18" charset="0"/>
              </a:rPr>
              <a:t>The crowd that was there and heard it said it had thundered; others said an angel had spoken to him.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Jesus said, “This voice was for your benefit, not mine. </a:t>
            </a:r>
            <a:r>
              <a:rPr lang="en-CA" sz="2800" dirty="0">
                <a:latin typeface="Times New Roman" panose="02020603050405020304" pitchFamily="18" charset="0"/>
                <a:cs typeface="Times New Roman" panose="02020603050405020304" pitchFamily="18" charset="0"/>
              </a:rPr>
              <a:t>Now is the time for judgment on this world; now the prince of this world will be driven out. But I, when I am lifted up from the earth, will draw all men to myself.” </a:t>
            </a:r>
            <a:r>
              <a:rPr lang="en-CA" sz="2800" dirty="0">
                <a:solidFill>
                  <a:srgbClr val="FFFF00"/>
                </a:solidFill>
                <a:latin typeface="Times New Roman" panose="02020603050405020304" pitchFamily="18" charset="0"/>
                <a:cs typeface="Times New Roman" panose="02020603050405020304" pitchFamily="18" charset="0"/>
              </a:rPr>
              <a:t>He said this to show the kind of death he was going to die. </a:t>
            </a:r>
          </a:p>
        </p:txBody>
      </p:sp>
    </p:spTree>
    <p:extLst>
      <p:ext uri="{BB962C8B-B14F-4D97-AF65-F5344CB8AC3E}">
        <p14:creationId xmlns:p14="http://schemas.microsoft.com/office/powerpoint/2010/main" val="1947307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756696"/>
            <a:ext cx="8613249" cy="5389478"/>
          </a:xfrm>
        </p:spPr>
        <p:txBody>
          <a:bodyPr>
            <a:noAutofit/>
          </a:bodyPr>
          <a:lstStyle/>
          <a:p>
            <a:pPr marL="0" indent="0">
              <a:spcBef>
                <a:spcPts val="0"/>
              </a:spcBef>
              <a:buNone/>
            </a:pPr>
            <a:r>
              <a:rPr lang="en-CA" sz="2800" dirty="0">
                <a:latin typeface="Times New Roman" panose="02020603050405020304" pitchFamily="18" charset="0"/>
                <a:cs typeface="Times New Roman" panose="02020603050405020304" pitchFamily="18" charset="0"/>
              </a:rPr>
              <a:t>John 12:34-36</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The crowd spoke up, </a:t>
            </a:r>
            <a:r>
              <a:rPr lang="en-CA" sz="2800" dirty="0">
                <a:latin typeface="Times New Roman" panose="02020603050405020304" pitchFamily="18" charset="0"/>
                <a:cs typeface="Times New Roman" panose="02020603050405020304" pitchFamily="18" charset="0"/>
              </a:rPr>
              <a:t>“We have heard from the Law that the Christ will remain forever, </a:t>
            </a:r>
            <a:r>
              <a:rPr lang="en-CA" sz="2800" dirty="0">
                <a:solidFill>
                  <a:srgbClr val="FFFF00"/>
                </a:solidFill>
                <a:latin typeface="Times New Roman" panose="02020603050405020304" pitchFamily="18" charset="0"/>
                <a:cs typeface="Times New Roman" panose="02020603050405020304" pitchFamily="18" charset="0"/>
              </a:rPr>
              <a:t>so how can you say, ‘The Son of Man must be lifted up’? </a:t>
            </a:r>
            <a:r>
              <a:rPr lang="en-CA" sz="2800" dirty="0">
                <a:latin typeface="Times New Roman" panose="02020603050405020304" pitchFamily="18" charset="0"/>
                <a:cs typeface="Times New Roman" panose="02020603050405020304" pitchFamily="18" charset="0"/>
              </a:rPr>
              <a:t>Who is this ‘Son of Man’?” </a:t>
            </a:r>
          </a:p>
          <a:p>
            <a:pPr marL="0" indent="0">
              <a:spcBef>
                <a:spcPts val="0"/>
              </a:spcBef>
              <a:buNone/>
            </a:pPr>
            <a:r>
              <a:rPr lang="en-CA" sz="2800" dirty="0">
                <a:solidFill>
                  <a:srgbClr val="FFFF00"/>
                </a:solidFill>
                <a:latin typeface="Times New Roman" panose="02020603050405020304" pitchFamily="18" charset="0"/>
                <a:cs typeface="Times New Roman" panose="02020603050405020304" pitchFamily="18" charset="0"/>
              </a:rPr>
              <a:t>Then Jesus told them, </a:t>
            </a:r>
            <a:r>
              <a:rPr lang="en-CA" sz="2800" dirty="0">
                <a:latin typeface="Times New Roman" panose="02020603050405020304" pitchFamily="18" charset="0"/>
                <a:cs typeface="Times New Roman" panose="02020603050405020304" pitchFamily="18" charset="0"/>
              </a:rPr>
              <a:t>“You are going to have the light just a little while longer. </a:t>
            </a:r>
            <a:r>
              <a:rPr lang="en-CA" sz="2800" dirty="0">
                <a:solidFill>
                  <a:srgbClr val="FFFF00"/>
                </a:solidFill>
                <a:latin typeface="Times New Roman" panose="02020603050405020304" pitchFamily="18" charset="0"/>
                <a:cs typeface="Times New Roman" panose="02020603050405020304" pitchFamily="18" charset="0"/>
              </a:rPr>
              <a:t>Walk while you have the light, before darkness overtakes you. The man who walks in the dark does not know where he is going. </a:t>
            </a:r>
            <a:r>
              <a:rPr lang="en-CA" sz="2800" dirty="0">
                <a:latin typeface="Times New Roman" panose="02020603050405020304" pitchFamily="18" charset="0"/>
                <a:cs typeface="Times New Roman" panose="02020603050405020304" pitchFamily="18" charset="0"/>
              </a:rPr>
              <a:t>Put your trust in the light while you have it, so that you may become sons of light.” </a:t>
            </a:r>
            <a:r>
              <a:rPr lang="en-CA" sz="2800" dirty="0">
                <a:solidFill>
                  <a:srgbClr val="FFFF00"/>
                </a:solidFill>
                <a:latin typeface="Times New Roman" panose="02020603050405020304" pitchFamily="18" charset="0"/>
                <a:cs typeface="Times New Roman" panose="02020603050405020304" pitchFamily="18" charset="0"/>
              </a:rPr>
              <a:t>When he had finished speaking, Jesus left and hid himself from them.</a:t>
            </a:r>
          </a:p>
        </p:txBody>
      </p:sp>
    </p:spTree>
    <p:extLst>
      <p:ext uri="{BB962C8B-B14F-4D97-AF65-F5344CB8AC3E}">
        <p14:creationId xmlns:p14="http://schemas.microsoft.com/office/powerpoint/2010/main" val="1056433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826" y="230206"/>
            <a:ext cx="8496943" cy="6336703"/>
          </a:xfrm>
        </p:spPr>
        <p:txBody>
          <a:bodyPr>
            <a:noAutofit/>
          </a:bodyPr>
          <a:lstStyle/>
          <a:p>
            <a:pPr marL="0" indent="0">
              <a:spcBef>
                <a:spcPts val="0"/>
              </a:spcBef>
              <a:buNone/>
            </a:pPr>
            <a:r>
              <a:rPr lang="en-CA" sz="2700" dirty="0">
                <a:latin typeface="Times New Roman" panose="02020603050405020304" pitchFamily="18" charset="0"/>
                <a:cs typeface="Times New Roman" panose="02020603050405020304" pitchFamily="18" charset="0"/>
              </a:rPr>
              <a:t>John 12:37-43</a:t>
            </a:r>
          </a:p>
          <a:p>
            <a:pPr marL="0" indent="0">
              <a:spcBef>
                <a:spcPts val="0"/>
              </a:spcBef>
              <a:buNone/>
            </a:pPr>
            <a:r>
              <a:rPr lang="en-CA" sz="2700" dirty="0">
                <a:solidFill>
                  <a:srgbClr val="FFFF00"/>
                </a:solidFill>
                <a:latin typeface="Times New Roman" panose="02020603050405020304" pitchFamily="18" charset="0"/>
                <a:cs typeface="Times New Roman" panose="02020603050405020304" pitchFamily="18" charset="0"/>
              </a:rPr>
              <a:t>Even after Jesus had done all these </a:t>
            </a:r>
            <a:r>
              <a:rPr lang="en-CA" sz="2700" dirty="0">
                <a:latin typeface="Times New Roman" panose="02020603050405020304" pitchFamily="18" charset="0"/>
                <a:cs typeface="Times New Roman" panose="02020603050405020304" pitchFamily="18" charset="0"/>
              </a:rPr>
              <a:t>miraculous signs </a:t>
            </a:r>
            <a:r>
              <a:rPr lang="en-CA" sz="2700" dirty="0">
                <a:solidFill>
                  <a:srgbClr val="FFFF00"/>
                </a:solidFill>
                <a:latin typeface="Times New Roman" panose="02020603050405020304" pitchFamily="18" charset="0"/>
                <a:cs typeface="Times New Roman" panose="02020603050405020304" pitchFamily="18" charset="0"/>
              </a:rPr>
              <a:t>in their presence, </a:t>
            </a:r>
            <a:r>
              <a:rPr lang="en-CA" sz="2700" dirty="0">
                <a:latin typeface="Times New Roman" panose="02020603050405020304" pitchFamily="18" charset="0"/>
                <a:cs typeface="Times New Roman" panose="02020603050405020304" pitchFamily="18" charset="0"/>
              </a:rPr>
              <a:t>they still would not believe in him. </a:t>
            </a:r>
            <a:r>
              <a:rPr lang="en-CA" sz="2700" dirty="0">
                <a:solidFill>
                  <a:srgbClr val="FFFF00"/>
                </a:solidFill>
                <a:latin typeface="Times New Roman" panose="02020603050405020304" pitchFamily="18" charset="0"/>
                <a:cs typeface="Times New Roman" panose="02020603050405020304" pitchFamily="18" charset="0"/>
              </a:rPr>
              <a:t>This was to fulfill the word of Isaiah the prophet:</a:t>
            </a:r>
            <a:r>
              <a:rPr lang="en-CA" sz="2700" dirty="0">
                <a:latin typeface="Times New Roman" panose="02020603050405020304" pitchFamily="18" charset="0"/>
                <a:cs typeface="Times New Roman" panose="02020603050405020304" pitchFamily="18" charset="0"/>
              </a:rPr>
              <a:t> “Lord, who has believed our message and to whom has the arm of the Lord been revealed?”</a:t>
            </a:r>
            <a:r>
              <a:rPr lang="en-CA" sz="2700" dirty="0">
                <a:solidFill>
                  <a:srgbClr val="FFFF00"/>
                </a:solidFill>
                <a:latin typeface="Times New Roman" panose="02020603050405020304" pitchFamily="18" charset="0"/>
                <a:cs typeface="Times New Roman" panose="02020603050405020304" pitchFamily="18" charset="0"/>
              </a:rPr>
              <a:t> For this reason they could not believe, because, as Isaiah says elsewhere: </a:t>
            </a:r>
            <a:r>
              <a:rPr lang="en-CA" sz="2700" dirty="0">
                <a:latin typeface="Times New Roman" panose="02020603050405020304" pitchFamily="18" charset="0"/>
                <a:cs typeface="Times New Roman" panose="02020603050405020304" pitchFamily="18" charset="0"/>
              </a:rPr>
              <a:t>“He has blinded their eyes and deadened their hearts, so they can neither see with their eyes, nor understand with their hearts, nor turn—and I would heal them.”  </a:t>
            </a:r>
            <a:r>
              <a:rPr lang="en-CA" sz="2700" dirty="0">
                <a:solidFill>
                  <a:srgbClr val="FFFF00"/>
                </a:solidFill>
                <a:latin typeface="Times New Roman" panose="02020603050405020304" pitchFamily="18" charset="0"/>
                <a:cs typeface="Times New Roman" panose="02020603050405020304" pitchFamily="18" charset="0"/>
              </a:rPr>
              <a:t>Isaiah said this because he saw Jesus’ glory and spoke about him. </a:t>
            </a:r>
          </a:p>
          <a:p>
            <a:pPr marL="0" indent="0">
              <a:spcBef>
                <a:spcPts val="0"/>
              </a:spcBef>
              <a:buNone/>
            </a:pPr>
            <a:r>
              <a:rPr lang="en-CA" sz="2700" dirty="0">
                <a:solidFill>
                  <a:srgbClr val="FFFF00"/>
                </a:solidFill>
                <a:latin typeface="Times New Roman" panose="02020603050405020304" pitchFamily="18" charset="0"/>
                <a:cs typeface="Times New Roman" panose="02020603050405020304" pitchFamily="18" charset="0"/>
              </a:rPr>
              <a:t>Yet at the same time many even among the leaders believed in him. But because of the Pharisees they would not confess their faith for fear they would be put out of the synagogue; </a:t>
            </a:r>
            <a:r>
              <a:rPr lang="en-CA" sz="2700" dirty="0">
                <a:latin typeface="Times New Roman" panose="02020603050405020304" pitchFamily="18" charset="0"/>
                <a:cs typeface="Times New Roman" panose="02020603050405020304" pitchFamily="18" charset="0"/>
              </a:rPr>
              <a:t>for they loved praise from men more than praise from God.</a:t>
            </a:r>
          </a:p>
          <a:p>
            <a:pPr marL="0" indent="0">
              <a:spcBef>
                <a:spcPts val="0"/>
              </a:spcBef>
              <a:buNone/>
            </a:pPr>
            <a:r>
              <a:rPr lang="en-CA" dirty="0" smtClean="0">
                <a:solidFill>
                  <a:srgbClr val="FFFF00"/>
                </a:solidFill>
                <a:latin typeface="Times New Roman" panose="02020603050405020304" pitchFamily="18" charset="0"/>
                <a:cs typeface="Times New Roman" panose="02020603050405020304" pitchFamily="18" charset="0"/>
              </a:rPr>
              <a:t> </a:t>
            </a:r>
            <a:endParaRPr lang="en-CA" dirty="0">
              <a:solidFill>
                <a:srgbClr val="FFFF00"/>
              </a:solidFill>
              <a:latin typeface="Times New Roman" panose="02020603050405020304" pitchFamily="18" charset="0"/>
              <a:cs typeface="Times New Roman" panose="02020603050405020304" pitchFamily="18" charset="0"/>
            </a:endParaRPr>
          </a:p>
          <a:p>
            <a:pPr marL="0" indent="0">
              <a:spcBef>
                <a:spcPts val="0"/>
              </a:spcBef>
              <a:buNone/>
            </a:pPr>
            <a:r>
              <a:rPr lang="en-CA" dirty="0" smtClean="0">
                <a:solidFill>
                  <a:srgbClr val="FFFF00"/>
                </a:solidFill>
                <a:latin typeface="Times New Roman" panose="02020603050405020304" pitchFamily="18" charset="0"/>
                <a:cs typeface="Times New Roman" panose="02020603050405020304" pitchFamily="18" charset="0"/>
              </a:rPr>
              <a:t> </a:t>
            </a:r>
            <a:endParaRPr lang="en-CA"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0172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826" y="230206"/>
            <a:ext cx="8496943" cy="6336703"/>
          </a:xfrm>
        </p:spPr>
        <p:txBody>
          <a:bodyPr>
            <a:noAutofit/>
          </a:bodyPr>
          <a:lstStyle/>
          <a:p>
            <a:pPr marL="0" indent="0">
              <a:spcBef>
                <a:spcPts val="0"/>
              </a:spcBef>
              <a:buNone/>
            </a:pPr>
            <a:r>
              <a:rPr lang="en-CA" sz="2400" dirty="0">
                <a:latin typeface="Times New Roman" panose="02020603050405020304" pitchFamily="18" charset="0"/>
                <a:cs typeface="Times New Roman" panose="02020603050405020304" pitchFamily="18" charset="0"/>
              </a:rPr>
              <a:t>Isaiah 53:1-6</a:t>
            </a:r>
          </a:p>
          <a:p>
            <a:pPr marL="0" indent="0">
              <a:spcBef>
                <a:spcPts val="0"/>
              </a:spcBef>
              <a:buNone/>
            </a:pPr>
            <a:r>
              <a:rPr lang="en-CA" sz="2400" dirty="0">
                <a:latin typeface="Times New Roman" panose="02020603050405020304" pitchFamily="18" charset="0"/>
                <a:cs typeface="Times New Roman" panose="02020603050405020304" pitchFamily="18" charset="0"/>
              </a:rPr>
              <a:t>Who has believed our message and to whom has the arm of the LORD been revealed? </a:t>
            </a:r>
          </a:p>
          <a:p>
            <a:pPr marL="0" indent="0">
              <a:spcBef>
                <a:spcPts val="0"/>
              </a:spcBef>
              <a:buNone/>
            </a:pPr>
            <a:r>
              <a:rPr lang="en-CA" sz="2400" dirty="0">
                <a:solidFill>
                  <a:srgbClr val="FFFF00"/>
                </a:solidFill>
                <a:latin typeface="Times New Roman" panose="02020603050405020304" pitchFamily="18" charset="0"/>
                <a:cs typeface="Times New Roman" panose="02020603050405020304" pitchFamily="18" charset="0"/>
              </a:rPr>
              <a:t>He grew up before him like a tender shoot, and like a root out of dry ground. He had no beauty or majesty to attract us to him, nothing in his appearance that we should desire him. </a:t>
            </a:r>
          </a:p>
          <a:p>
            <a:pPr marL="0" indent="0">
              <a:spcBef>
                <a:spcPts val="0"/>
              </a:spcBef>
              <a:buNone/>
            </a:pPr>
            <a:r>
              <a:rPr lang="en-CA" sz="2400" dirty="0">
                <a:solidFill>
                  <a:srgbClr val="FFFF00"/>
                </a:solidFill>
                <a:latin typeface="Times New Roman" panose="02020603050405020304" pitchFamily="18" charset="0"/>
                <a:cs typeface="Times New Roman" panose="02020603050405020304" pitchFamily="18" charset="0"/>
              </a:rPr>
              <a:t>He was despised and rejected by men, a man of sorrows, and familiar with suffering. </a:t>
            </a:r>
          </a:p>
          <a:p>
            <a:pPr marL="0" indent="0">
              <a:spcBef>
                <a:spcPts val="0"/>
              </a:spcBef>
              <a:buNone/>
            </a:pPr>
            <a:r>
              <a:rPr lang="en-CA" sz="2400" dirty="0">
                <a:solidFill>
                  <a:srgbClr val="FFFF00"/>
                </a:solidFill>
                <a:latin typeface="Times New Roman" panose="02020603050405020304" pitchFamily="18" charset="0"/>
                <a:cs typeface="Times New Roman" panose="02020603050405020304" pitchFamily="18" charset="0"/>
              </a:rPr>
              <a:t>Like one from whom men hide their faces he was despised, and we esteemed him not. </a:t>
            </a:r>
          </a:p>
          <a:p>
            <a:pPr marL="0" indent="0">
              <a:spcBef>
                <a:spcPts val="0"/>
              </a:spcBef>
              <a:buNone/>
            </a:pPr>
            <a:r>
              <a:rPr lang="en-CA" sz="2400" dirty="0">
                <a:latin typeface="Times New Roman" panose="02020603050405020304" pitchFamily="18" charset="0"/>
                <a:cs typeface="Times New Roman" panose="02020603050405020304" pitchFamily="18" charset="0"/>
              </a:rPr>
              <a:t>Surely he took up our infirmities and carried our sorrows, yet we considered him stricken by God, smitten by him, and afflicted. But he was pierced for our transgressions, he was crushed for our iniquities; the punishment that brought us peace was upon him, and by his wounds we are healed. </a:t>
            </a:r>
          </a:p>
          <a:p>
            <a:pPr marL="0" indent="0">
              <a:spcBef>
                <a:spcPts val="0"/>
              </a:spcBef>
              <a:buNone/>
            </a:pPr>
            <a:r>
              <a:rPr lang="en-CA" sz="2400" dirty="0">
                <a:latin typeface="Times New Roman" panose="02020603050405020304" pitchFamily="18" charset="0"/>
                <a:cs typeface="Times New Roman" panose="02020603050405020304" pitchFamily="18" charset="0"/>
              </a:rPr>
              <a:t>We all, like sheep, have gone astray, each of us has turned to his own way; and the LORD has laid on him the iniquity of us all. </a:t>
            </a:r>
          </a:p>
          <a:p>
            <a:pPr marL="0" indent="0">
              <a:spcBef>
                <a:spcPts val="0"/>
              </a:spcBef>
              <a:buNone/>
            </a:pPr>
            <a:r>
              <a:rPr lang="en-CA" dirty="0" smtClean="0">
                <a:solidFill>
                  <a:srgbClr val="FFFF00"/>
                </a:solidFill>
                <a:latin typeface="Times New Roman" panose="02020603050405020304" pitchFamily="18" charset="0"/>
                <a:cs typeface="Times New Roman" panose="02020603050405020304" pitchFamily="18" charset="0"/>
              </a:rPr>
              <a:t> </a:t>
            </a:r>
            <a:endParaRPr lang="en-CA" dirty="0">
              <a:solidFill>
                <a:srgbClr val="FFFF00"/>
              </a:solidFill>
              <a:latin typeface="Times New Roman" panose="02020603050405020304" pitchFamily="18" charset="0"/>
              <a:cs typeface="Times New Roman" panose="02020603050405020304" pitchFamily="18" charset="0"/>
            </a:endParaRPr>
          </a:p>
          <a:p>
            <a:pPr marL="0" indent="0">
              <a:spcBef>
                <a:spcPts val="0"/>
              </a:spcBef>
              <a:buNone/>
            </a:pPr>
            <a:r>
              <a:rPr lang="en-CA" dirty="0" smtClean="0">
                <a:solidFill>
                  <a:srgbClr val="FFFF00"/>
                </a:solidFill>
                <a:latin typeface="Times New Roman" panose="02020603050405020304" pitchFamily="18" charset="0"/>
                <a:cs typeface="Times New Roman" panose="02020603050405020304" pitchFamily="18" charset="0"/>
              </a:rPr>
              <a:t> </a:t>
            </a:r>
            <a:endParaRPr lang="en-CA"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1915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940" y="1934371"/>
            <a:ext cx="8613249" cy="3248368"/>
          </a:xfrm>
        </p:spPr>
        <p:txBody>
          <a:bodyPr>
            <a:noAutofit/>
          </a:bodyPr>
          <a:lstStyle/>
          <a:p>
            <a:pPr marL="0" indent="0">
              <a:spcBef>
                <a:spcPts val="0"/>
              </a:spcBef>
              <a:buNone/>
            </a:pPr>
            <a:r>
              <a:rPr lang="en-CA" dirty="0">
                <a:latin typeface="Times New Roman" panose="02020603050405020304" pitchFamily="18" charset="0"/>
                <a:cs typeface="Times New Roman" panose="02020603050405020304" pitchFamily="18" charset="0"/>
              </a:rPr>
              <a:t>John 20:30-31</a:t>
            </a:r>
          </a:p>
          <a:p>
            <a:pPr marL="0" indent="0">
              <a:spcBef>
                <a:spcPts val="0"/>
              </a:spcBef>
              <a:buNone/>
            </a:pPr>
            <a:r>
              <a:rPr lang="en-CA" dirty="0">
                <a:solidFill>
                  <a:srgbClr val="FFFF00"/>
                </a:solidFill>
                <a:latin typeface="Times New Roman" panose="02020603050405020304" pitchFamily="18" charset="0"/>
                <a:cs typeface="Times New Roman" panose="02020603050405020304" pitchFamily="18" charset="0"/>
              </a:rPr>
              <a:t>Jesus did</a:t>
            </a:r>
            <a:r>
              <a:rPr lang="en-CA" dirty="0">
                <a:latin typeface="Times New Roman" panose="02020603050405020304" pitchFamily="18" charset="0"/>
                <a:cs typeface="Times New Roman" panose="02020603050405020304" pitchFamily="18" charset="0"/>
              </a:rPr>
              <a:t> many other miraculous signs </a:t>
            </a:r>
            <a:r>
              <a:rPr lang="en-CA" dirty="0">
                <a:solidFill>
                  <a:srgbClr val="FFFF00"/>
                </a:solidFill>
                <a:latin typeface="Times New Roman" panose="02020603050405020304" pitchFamily="18" charset="0"/>
                <a:cs typeface="Times New Roman" panose="02020603050405020304" pitchFamily="18" charset="0"/>
              </a:rPr>
              <a:t>in the presence of his disciples, which are not recorded in this book.  But these are written</a:t>
            </a:r>
            <a:r>
              <a:rPr lang="en-CA" dirty="0">
                <a:latin typeface="Times New Roman" panose="02020603050405020304" pitchFamily="18" charset="0"/>
                <a:cs typeface="Times New Roman" panose="02020603050405020304" pitchFamily="18" charset="0"/>
              </a:rPr>
              <a:t> that you may believe that Jesus is the Christ, the Son of God, and that by believing you may have life in his name.</a:t>
            </a:r>
          </a:p>
          <a:p>
            <a:pPr marL="0" indent="0">
              <a:spcBef>
                <a:spcPts val="0"/>
              </a:spcBef>
              <a:buNone/>
            </a:pPr>
            <a:endParaRPr lang="en-CA"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46979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1694</TotalTime>
  <Words>1035</Words>
  <Application>Microsoft Office PowerPoint</Application>
  <PresentationFormat>On-screen Show (4:3)</PresentationFormat>
  <Paragraphs>32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Who is this “Son of man”? (John 12:20-43)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True Son of God (John 10:22-42)</dc:title>
  <dc:creator>Barry</dc:creator>
  <cp:lastModifiedBy>Barry</cp:lastModifiedBy>
  <cp:revision>54</cp:revision>
  <dcterms:created xsi:type="dcterms:W3CDTF">2015-04-26T01:49:09Z</dcterms:created>
  <dcterms:modified xsi:type="dcterms:W3CDTF">2015-05-24T03:17:11Z</dcterms:modified>
</cp:coreProperties>
</file>