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58" r:id="rId3"/>
    <p:sldId id="262" r:id="rId4"/>
    <p:sldId id="263" r:id="rId5"/>
    <p:sldId id="260" r:id="rId6"/>
    <p:sldId id="272" r:id="rId7"/>
    <p:sldId id="275" r:id="rId8"/>
    <p:sldId id="276" r:id="rId9"/>
    <p:sldId id="277" r:id="rId10"/>
    <p:sldId id="278" r:id="rId11"/>
    <p:sldId id="279" r:id="rId12"/>
    <p:sldId id="28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532607FD-EC57-41B2-B460-2C1FE651548A}" type="datetimeFigureOut">
              <a:rPr lang="en-CA" smtClean="0"/>
              <a:t>31/05/2015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290107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32607FD-EC57-41B2-B460-2C1FE651548A}" type="datetimeFigureOut">
              <a:rPr lang="en-CA" smtClean="0"/>
              <a:t>31/05/2015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1011063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32607FD-EC57-41B2-B460-2C1FE651548A}" type="datetimeFigureOut">
              <a:rPr lang="en-CA" smtClean="0"/>
              <a:t>31/05/2015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213153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32607FD-EC57-41B2-B460-2C1FE651548A}" type="datetimeFigureOut">
              <a:rPr lang="en-CA" smtClean="0"/>
              <a:t>31/05/2015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3393067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2607FD-EC57-41B2-B460-2C1FE651548A}" type="datetimeFigureOut">
              <a:rPr lang="en-CA" smtClean="0"/>
              <a:t>31/05/2015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1164776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532607FD-EC57-41B2-B460-2C1FE651548A}" type="datetimeFigureOut">
              <a:rPr lang="en-CA" smtClean="0"/>
              <a:t>31/05/2015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2762840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532607FD-EC57-41B2-B460-2C1FE651548A}" type="datetimeFigureOut">
              <a:rPr lang="en-CA" smtClean="0"/>
              <a:t>31/05/2015</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716997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532607FD-EC57-41B2-B460-2C1FE651548A}" type="datetimeFigureOut">
              <a:rPr lang="en-CA" smtClean="0"/>
              <a:t>31/05/2015</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2787084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2607FD-EC57-41B2-B460-2C1FE651548A}" type="datetimeFigureOut">
              <a:rPr lang="en-CA" smtClean="0"/>
              <a:t>31/05/2015</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3169551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2607FD-EC57-41B2-B460-2C1FE651548A}" type="datetimeFigureOut">
              <a:rPr lang="en-CA" smtClean="0"/>
              <a:t>31/05/2015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3954469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2607FD-EC57-41B2-B460-2C1FE651548A}" type="datetimeFigureOut">
              <a:rPr lang="en-CA" smtClean="0"/>
              <a:t>31/05/2015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3080920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75000"/>
              </a:schemeClr>
            </a:gs>
            <a:gs pos="100000">
              <a:schemeClr val="bg2">
                <a:shade val="30000"/>
                <a:satMod val="20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2607FD-EC57-41B2-B460-2C1FE651548A}" type="datetimeFigureOut">
              <a:rPr lang="en-CA" smtClean="0"/>
              <a:t>31/05/2015</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E758DC-192F-4817-A3AB-4FFE4E79F7BE}" type="slidenum">
              <a:rPr lang="en-CA" smtClean="0"/>
              <a:t>‹#›</a:t>
            </a:fld>
            <a:endParaRPr lang="en-CA"/>
          </a:p>
        </p:txBody>
      </p:sp>
    </p:spTree>
    <p:extLst>
      <p:ext uri="{BB962C8B-B14F-4D97-AF65-F5344CB8AC3E}">
        <p14:creationId xmlns:p14="http://schemas.microsoft.com/office/powerpoint/2010/main" val="3565775576"/>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30487"/>
            <a:ext cx="7772400" cy="634217"/>
          </a:xfrm>
        </p:spPr>
        <p:txBody>
          <a:bodyPr>
            <a:normAutofit/>
          </a:bodyPr>
          <a:lstStyle/>
          <a:p>
            <a:r>
              <a:rPr lang="en-CA" sz="3200" dirty="0">
                <a:solidFill>
                  <a:srgbClr val="FFFF00"/>
                </a:solidFill>
                <a:latin typeface="Times New Roman" panose="02020603050405020304" pitchFamily="18" charset="0"/>
                <a:cs typeface="Times New Roman" panose="02020603050405020304" pitchFamily="18" charset="0"/>
              </a:rPr>
              <a:t>John chapter 13: </a:t>
            </a:r>
            <a:r>
              <a:rPr lang="en-CA" sz="3200" b="1" i="1" dirty="0">
                <a:solidFill>
                  <a:srgbClr val="FFFF00"/>
                </a:solidFill>
                <a:latin typeface="Times New Roman" panose="02020603050405020304" pitchFamily="18" charset="0"/>
                <a:cs typeface="Times New Roman" panose="02020603050405020304" pitchFamily="18" charset="0"/>
              </a:rPr>
              <a:t>The preparation </a:t>
            </a:r>
            <a:r>
              <a:rPr lang="en-CA" sz="3200" b="1" i="1" dirty="0" smtClean="0">
                <a:solidFill>
                  <a:srgbClr val="FFFF00"/>
                </a:solidFill>
                <a:latin typeface="Times New Roman" panose="02020603050405020304" pitchFamily="18" charset="0"/>
                <a:cs typeface="Times New Roman" panose="02020603050405020304" pitchFamily="18" charset="0"/>
              </a:rPr>
              <a:t>begins</a:t>
            </a:r>
            <a:endParaRPr lang="en-CA" sz="2700" dirty="0">
              <a:solidFill>
                <a:srgbClr val="FFFF00"/>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3882" y="745879"/>
            <a:ext cx="6825371" cy="6042845"/>
          </a:xfrm>
          <a:prstGeom prst="rect">
            <a:avLst/>
          </a:prstGeom>
        </p:spPr>
      </p:pic>
    </p:spTree>
    <p:extLst>
      <p:ext uri="{BB962C8B-B14F-4D97-AF65-F5344CB8AC3E}">
        <p14:creationId xmlns:p14="http://schemas.microsoft.com/office/powerpoint/2010/main" val="42356861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6940" y="667909"/>
            <a:ext cx="8613249" cy="5505784"/>
          </a:xfrm>
        </p:spPr>
        <p:txBody>
          <a:bodyPr>
            <a:noAutofit/>
          </a:bodyPr>
          <a:lstStyle/>
          <a:p>
            <a:pPr marL="0" indent="0">
              <a:spcBef>
                <a:spcPts val="0"/>
              </a:spcBef>
              <a:buNone/>
            </a:pPr>
            <a:r>
              <a:rPr lang="en-CA" dirty="0">
                <a:latin typeface="Times New Roman" panose="02020603050405020304" pitchFamily="18" charset="0"/>
                <a:cs typeface="Times New Roman" panose="02020603050405020304" pitchFamily="18" charset="0"/>
              </a:rPr>
              <a:t>Philippians 2:1-4 </a:t>
            </a:r>
          </a:p>
          <a:p>
            <a:pPr marL="0" indent="0">
              <a:spcBef>
                <a:spcPts val="0"/>
              </a:spcBef>
              <a:buNone/>
            </a:pPr>
            <a:r>
              <a:rPr lang="en-CA" dirty="0">
                <a:solidFill>
                  <a:srgbClr val="FFFF00"/>
                </a:solidFill>
                <a:latin typeface="Times New Roman" panose="02020603050405020304" pitchFamily="18" charset="0"/>
                <a:cs typeface="Times New Roman" panose="02020603050405020304" pitchFamily="18" charset="0"/>
              </a:rPr>
              <a:t>If you have any encouragement from being united with Christ, if any comfort from his love, if any fellowship with the Spirit, if any tenderness and compassion,</a:t>
            </a:r>
            <a:r>
              <a:rPr lang="en-CA" dirty="0">
                <a:latin typeface="Times New Roman" panose="02020603050405020304" pitchFamily="18" charset="0"/>
                <a:cs typeface="Times New Roman" panose="02020603050405020304" pitchFamily="18" charset="0"/>
              </a:rPr>
              <a:t> then make my joy complete by being like-minded, having the same love, being one in spirit and purpose.  </a:t>
            </a:r>
            <a:r>
              <a:rPr lang="en-CA" dirty="0">
                <a:solidFill>
                  <a:srgbClr val="FFFF00"/>
                </a:solidFill>
                <a:latin typeface="Times New Roman" panose="02020603050405020304" pitchFamily="18" charset="0"/>
                <a:cs typeface="Times New Roman" panose="02020603050405020304" pitchFamily="18" charset="0"/>
              </a:rPr>
              <a:t>Do nothing out of selfish ambition or vain conceit, but in humility consider others better than yourselves.  Each of you should look not only to your own interests, but also to the interests of others</a:t>
            </a:r>
            <a:r>
              <a:rPr lang="en-CA" dirty="0" smtClean="0">
                <a:latin typeface="Times New Roman" panose="02020603050405020304" pitchFamily="18" charset="0"/>
                <a:cs typeface="Times New Roman" panose="02020603050405020304" pitchFamily="18" charset="0"/>
              </a:rPr>
              <a:t>.</a:t>
            </a:r>
            <a:endParaRPr lang="en-CA" dirty="0">
              <a:latin typeface="Times New Roman" panose="02020603050405020304" pitchFamily="18" charset="0"/>
              <a:cs typeface="Times New Roman" panose="02020603050405020304" pitchFamily="18" charset="0"/>
            </a:endParaRPr>
          </a:p>
          <a:p>
            <a:pPr marL="0" indent="0">
              <a:spcBef>
                <a:spcPts val="0"/>
              </a:spcBef>
              <a:buNone/>
            </a:pPr>
            <a:r>
              <a:rPr lang="en-CA" sz="2800" dirty="0" smtClean="0">
                <a:latin typeface="Times New Roman" panose="02020603050405020304" pitchFamily="18" charset="0"/>
                <a:cs typeface="Times New Roman" panose="02020603050405020304" pitchFamily="18" charset="0"/>
              </a:rPr>
              <a:t>  </a:t>
            </a:r>
            <a:endParaRPr lang="en-CA"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93271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6940" y="219083"/>
            <a:ext cx="8613249" cy="6408712"/>
          </a:xfrm>
        </p:spPr>
        <p:txBody>
          <a:bodyPr>
            <a:noAutofit/>
          </a:bodyPr>
          <a:lstStyle/>
          <a:p>
            <a:pPr marL="0" indent="0">
              <a:spcBef>
                <a:spcPts val="0"/>
              </a:spcBef>
              <a:buNone/>
            </a:pPr>
            <a:r>
              <a:rPr lang="en-CA" sz="2200" dirty="0">
                <a:latin typeface="Times New Roman" panose="02020603050405020304" pitchFamily="18" charset="0"/>
                <a:cs typeface="Times New Roman" panose="02020603050405020304" pitchFamily="18" charset="0"/>
              </a:rPr>
              <a:t>Philippians </a:t>
            </a:r>
            <a:r>
              <a:rPr lang="en-CA" sz="2200" dirty="0" smtClean="0">
                <a:latin typeface="Times New Roman" panose="02020603050405020304" pitchFamily="18" charset="0"/>
                <a:cs typeface="Times New Roman" panose="02020603050405020304" pitchFamily="18" charset="0"/>
              </a:rPr>
              <a:t>2:5-16</a:t>
            </a:r>
            <a:endParaRPr lang="en-CA" sz="2200" dirty="0">
              <a:latin typeface="Times New Roman" panose="02020603050405020304" pitchFamily="18" charset="0"/>
              <a:cs typeface="Times New Roman" panose="02020603050405020304" pitchFamily="18" charset="0"/>
            </a:endParaRPr>
          </a:p>
          <a:p>
            <a:pPr marL="0" indent="0">
              <a:spcBef>
                <a:spcPts val="0"/>
              </a:spcBef>
              <a:buNone/>
            </a:pPr>
            <a:r>
              <a:rPr lang="en-CA" sz="2200" dirty="0">
                <a:solidFill>
                  <a:srgbClr val="FFFF00"/>
                </a:solidFill>
                <a:latin typeface="Times New Roman" panose="02020603050405020304" pitchFamily="18" charset="0"/>
                <a:cs typeface="Times New Roman" panose="02020603050405020304" pitchFamily="18" charset="0"/>
              </a:rPr>
              <a:t>Your attitude should be the same as that of Christ Jesus</a:t>
            </a:r>
            <a:r>
              <a:rPr lang="en-CA" sz="2200" dirty="0">
                <a:latin typeface="Times New Roman" panose="02020603050405020304" pitchFamily="18" charset="0"/>
                <a:cs typeface="Times New Roman" panose="02020603050405020304" pitchFamily="18" charset="0"/>
              </a:rPr>
              <a:t>: Who, being in very nature God, did not consider equality with God something to be grasped, but made himself nothing,  taking the very nature of a servant,  being made in human likeness. </a:t>
            </a:r>
          </a:p>
          <a:p>
            <a:pPr marL="0" indent="0">
              <a:spcBef>
                <a:spcPts val="0"/>
              </a:spcBef>
              <a:buNone/>
            </a:pPr>
            <a:r>
              <a:rPr lang="en-CA" sz="2200" dirty="0">
                <a:latin typeface="Times New Roman" panose="02020603050405020304" pitchFamily="18" charset="0"/>
                <a:cs typeface="Times New Roman" panose="02020603050405020304" pitchFamily="18" charset="0"/>
              </a:rPr>
              <a:t>And being found in appearance as a man, he humbled himself and became obedient to death— even death on a cross!  </a:t>
            </a:r>
            <a:r>
              <a:rPr lang="en-CA" sz="2200" dirty="0">
                <a:solidFill>
                  <a:srgbClr val="FFFF00"/>
                </a:solidFill>
                <a:latin typeface="Times New Roman" panose="02020603050405020304" pitchFamily="18" charset="0"/>
                <a:cs typeface="Times New Roman" panose="02020603050405020304" pitchFamily="18" charset="0"/>
              </a:rPr>
              <a:t>Therefore God exalted him to the highest place and gave him the name that is above every name, that at the name of Jesus every knee should bow, in heaven and on earth and under the earth, and every tongue confess that Jesus Christ is Lord, to the glory of God the Father. </a:t>
            </a:r>
          </a:p>
          <a:p>
            <a:pPr marL="0" indent="0">
              <a:spcBef>
                <a:spcPts val="0"/>
              </a:spcBef>
              <a:buNone/>
            </a:pPr>
            <a:r>
              <a:rPr lang="en-CA" sz="2200" dirty="0">
                <a:solidFill>
                  <a:srgbClr val="FFFF00"/>
                </a:solidFill>
                <a:latin typeface="Times New Roman" panose="02020603050405020304" pitchFamily="18" charset="0"/>
                <a:cs typeface="Times New Roman" panose="02020603050405020304" pitchFamily="18" charset="0"/>
              </a:rPr>
              <a:t>Therefore, my dear friends, as you have always obeyed—not only in my presence, but now much more in my absence—continue to work out your salvation with fear and trembling, </a:t>
            </a:r>
            <a:r>
              <a:rPr lang="en-CA" sz="2200" dirty="0">
                <a:latin typeface="Times New Roman" panose="02020603050405020304" pitchFamily="18" charset="0"/>
                <a:cs typeface="Times New Roman" panose="02020603050405020304" pitchFamily="18" charset="0"/>
              </a:rPr>
              <a:t>for it is God who works in you to will and to act according to his good purpose. </a:t>
            </a:r>
          </a:p>
          <a:p>
            <a:pPr marL="0" indent="0">
              <a:spcBef>
                <a:spcPts val="0"/>
              </a:spcBef>
              <a:buNone/>
            </a:pPr>
            <a:r>
              <a:rPr lang="en-CA" sz="2200" dirty="0">
                <a:solidFill>
                  <a:srgbClr val="FFFF00"/>
                </a:solidFill>
                <a:latin typeface="Times New Roman" panose="02020603050405020304" pitchFamily="18" charset="0"/>
                <a:cs typeface="Times New Roman" panose="02020603050405020304" pitchFamily="18" charset="0"/>
              </a:rPr>
              <a:t>Do everything without complaining or arguing, so that you may become blameless and pure, </a:t>
            </a:r>
            <a:r>
              <a:rPr lang="en-CA" sz="2200" dirty="0">
                <a:latin typeface="Times New Roman" panose="02020603050405020304" pitchFamily="18" charset="0"/>
                <a:cs typeface="Times New Roman" panose="02020603050405020304" pitchFamily="18" charset="0"/>
              </a:rPr>
              <a:t>children of God without fault in a crooked and depraved generation, in which you shine like stars in the universe as you hold out the word of life</a:t>
            </a:r>
            <a:r>
              <a:rPr lang="en-CA" sz="22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6840569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30487"/>
            <a:ext cx="7772400" cy="634217"/>
          </a:xfrm>
        </p:spPr>
        <p:txBody>
          <a:bodyPr>
            <a:normAutofit/>
          </a:bodyPr>
          <a:lstStyle/>
          <a:p>
            <a:r>
              <a:rPr lang="en-CA" sz="3200" dirty="0" smtClean="0">
                <a:solidFill>
                  <a:srgbClr val="FFFF00"/>
                </a:solidFill>
                <a:latin typeface="Times New Roman" panose="02020603050405020304" pitchFamily="18" charset="0"/>
                <a:cs typeface="Times New Roman" panose="02020603050405020304" pitchFamily="18" charset="0"/>
              </a:rPr>
              <a:t>Pope Francis-washing the feet of Aids victims</a:t>
            </a:r>
            <a:endParaRPr lang="en-CA" sz="2700" dirty="0">
              <a:solidFill>
                <a:srgbClr val="FFFF00"/>
              </a:solidFill>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7262" y="809311"/>
            <a:ext cx="8028384" cy="5850336"/>
          </a:xfrm>
          <a:prstGeom prst="rect">
            <a:avLst/>
          </a:prstGeom>
        </p:spPr>
      </p:pic>
    </p:spTree>
    <p:extLst>
      <p:ext uri="{BB962C8B-B14F-4D97-AF65-F5344CB8AC3E}">
        <p14:creationId xmlns:p14="http://schemas.microsoft.com/office/powerpoint/2010/main" val="14375157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3689" y="562726"/>
            <a:ext cx="8280920" cy="5782694"/>
          </a:xfrm>
        </p:spPr>
        <p:txBody>
          <a:bodyPr>
            <a:normAutofit fontScale="85000" lnSpcReduction="10000"/>
          </a:bodyPr>
          <a:lstStyle/>
          <a:p>
            <a:pPr marL="0" indent="0">
              <a:buNone/>
            </a:pPr>
            <a:r>
              <a:rPr lang="en-CA" sz="3300" dirty="0">
                <a:latin typeface="Times New Roman" panose="02020603050405020304" pitchFamily="18" charset="0"/>
                <a:cs typeface="Times New Roman" panose="02020603050405020304" pitchFamily="18" charset="0"/>
              </a:rPr>
              <a:t>John 13:1-5</a:t>
            </a:r>
          </a:p>
          <a:p>
            <a:pPr marL="0" indent="0">
              <a:buNone/>
            </a:pPr>
            <a:r>
              <a:rPr lang="en-CA" sz="3300" dirty="0">
                <a:solidFill>
                  <a:srgbClr val="FFFF00"/>
                </a:solidFill>
                <a:latin typeface="Times New Roman" panose="02020603050405020304" pitchFamily="18" charset="0"/>
                <a:cs typeface="Times New Roman" panose="02020603050405020304" pitchFamily="18" charset="0"/>
              </a:rPr>
              <a:t>It was just before the Passover Feast. Jesus knew that the time had come for him to leave this world and go to the Father. </a:t>
            </a:r>
            <a:r>
              <a:rPr lang="en-CA" sz="3300" dirty="0">
                <a:latin typeface="Times New Roman" panose="02020603050405020304" pitchFamily="18" charset="0"/>
                <a:cs typeface="Times New Roman" panose="02020603050405020304" pitchFamily="18" charset="0"/>
              </a:rPr>
              <a:t>Having loved his own who were in the world, he now showed them the full extent of his love</a:t>
            </a:r>
            <a:r>
              <a:rPr lang="en-CA" sz="3300" dirty="0">
                <a:solidFill>
                  <a:srgbClr val="FFFF00"/>
                </a:solidFill>
                <a:latin typeface="Times New Roman" panose="02020603050405020304" pitchFamily="18" charset="0"/>
                <a:cs typeface="Times New Roman" panose="02020603050405020304" pitchFamily="18" charset="0"/>
              </a:rPr>
              <a:t>.</a:t>
            </a:r>
          </a:p>
          <a:p>
            <a:pPr marL="0" indent="0">
              <a:buNone/>
            </a:pPr>
            <a:r>
              <a:rPr lang="en-CA" sz="3300" dirty="0">
                <a:solidFill>
                  <a:srgbClr val="FFFF00"/>
                </a:solidFill>
                <a:latin typeface="Times New Roman" panose="02020603050405020304" pitchFamily="18" charset="0"/>
                <a:cs typeface="Times New Roman" panose="02020603050405020304" pitchFamily="18" charset="0"/>
              </a:rPr>
              <a:t>The evening meal was being served, and </a:t>
            </a:r>
            <a:r>
              <a:rPr lang="en-CA" sz="3300" dirty="0">
                <a:latin typeface="Times New Roman" panose="02020603050405020304" pitchFamily="18" charset="0"/>
                <a:cs typeface="Times New Roman" panose="02020603050405020304" pitchFamily="18" charset="0"/>
              </a:rPr>
              <a:t>the devil had already prompted Judas Iscariot, son of Simon, to betray Jesus.</a:t>
            </a:r>
            <a:r>
              <a:rPr lang="en-CA" sz="3300" dirty="0">
                <a:solidFill>
                  <a:srgbClr val="FFFF00"/>
                </a:solidFill>
                <a:latin typeface="Times New Roman" panose="02020603050405020304" pitchFamily="18" charset="0"/>
                <a:cs typeface="Times New Roman" panose="02020603050405020304" pitchFamily="18" charset="0"/>
              </a:rPr>
              <a:t>  Jesus knew that the Father had put all things under his power, and that he had come from God and was returning to God; </a:t>
            </a:r>
            <a:r>
              <a:rPr lang="en-CA" sz="3300" dirty="0">
                <a:latin typeface="Times New Roman" panose="02020603050405020304" pitchFamily="18" charset="0"/>
                <a:cs typeface="Times New Roman" panose="02020603050405020304" pitchFamily="18" charset="0"/>
              </a:rPr>
              <a:t>so he got up from the meal, took off his outer clothing, and wrapped a towel around his waist.  After that, he poured water into a basin and began to wash his disciples’ feet, drying them with the towel that was wrapped around him.</a:t>
            </a:r>
            <a:r>
              <a:rPr lang="en-CA" sz="3300" dirty="0">
                <a:solidFill>
                  <a:srgbClr val="FFFF00"/>
                </a:solidFill>
                <a:latin typeface="Times New Roman" panose="02020603050405020304" pitchFamily="18" charset="0"/>
                <a:cs typeface="Times New Roman" panose="02020603050405020304" pitchFamily="18" charset="0"/>
              </a:rPr>
              <a:t> </a:t>
            </a:r>
            <a:r>
              <a:rPr lang="en-CA" sz="3300" dirty="0" smtClean="0">
                <a:solidFill>
                  <a:srgbClr val="FFFF00"/>
                </a:solidFill>
                <a:latin typeface="Times New Roman" panose="02020603050405020304" pitchFamily="18" charset="0"/>
                <a:cs typeface="Times New Roman" panose="02020603050405020304" pitchFamily="18" charset="0"/>
              </a:rPr>
              <a:t> </a:t>
            </a:r>
            <a:endParaRPr lang="en-CA" sz="3300"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65049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0116" y="188640"/>
            <a:ext cx="8596662" cy="6524828"/>
          </a:xfrm>
        </p:spPr>
        <p:txBody>
          <a:bodyPr>
            <a:noAutofit/>
          </a:bodyPr>
          <a:lstStyle/>
          <a:p>
            <a:pPr marL="0" indent="0">
              <a:spcBef>
                <a:spcPts val="0"/>
              </a:spcBef>
              <a:buNone/>
            </a:pPr>
            <a:r>
              <a:rPr lang="en-CA" sz="2800" dirty="0">
                <a:latin typeface="Times New Roman" panose="02020603050405020304" pitchFamily="18" charset="0"/>
                <a:cs typeface="Times New Roman" panose="02020603050405020304" pitchFamily="18" charset="0"/>
              </a:rPr>
              <a:t>John 13:6-11</a:t>
            </a:r>
          </a:p>
          <a:p>
            <a:pPr marL="0" indent="0">
              <a:spcBef>
                <a:spcPts val="0"/>
              </a:spcBef>
              <a:buNone/>
            </a:pPr>
            <a:r>
              <a:rPr lang="en-CA" sz="2800" dirty="0">
                <a:solidFill>
                  <a:srgbClr val="FFFF00"/>
                </a:solidFill>
                <a:latin typeface="Times New Roman" panose="02020603050405020304" pitchFamily="18" charset="0"/>
                <a:cs typeface="Times New Roman" panose="02020603050405020304" pitchFamily="18" charset="0"/>
              </a:rPr>
              <a:t>He came to Simon Peter, who said to him, “Lord, are you going to wash my feet?” </a:t>
            </a:r>
          </a:p>
          <a:p>
            <a:pPr marL="0" indent="0">
              <a:spcBef>
                <a:spcPts val="0"/>
              </a:spcBef>
              <a:buNone/>
            </a:pPr>
            <a:r>
              <a:rPr lang="en-CA" sz="2800" dirty="0">
                <a:solidFill>
                  <a:srgbClr val="FFFF00"/>
                </a:solidFill>
                <a:latin typeface="Times New Roman" panose="02020603050405020304" pitchFamily="18" charset="0"/>
                <a:cs typeface="Times New Roman" panose="02020603050405020304" pitchFamily="18" charset="0"/>
              </a:rPr>
              <a:t>Jesus replied, </a:t>
            </a:r>
            <a:r>
              <a:rPr lang="en-CA" sz="2800" dirty="0">
                <a:latin typeface="Times New Roman" panose="02020603050405020304" pitchFamily="18" charset="0"/>
                <a:cs typeface="Times New Roman" panose="02020603050405020304" pitchFamily="18" charset="0"/>
              </a:rPr>
              <a:t>“You do not realize now what I am doing, but later you will understand.” </a:t>
            </a:r>
          </a:p>
          <a:p>
            <a:pPr marL="0" indent="0">
              <a:spcBef>
                <a:spcPts val="0"/>
              </a:spcBef>
              <a:buNone/>
            </a:pPr>
            <a:r>
              <a:rPr lang="en-CA" sz="2800" dirty="0">
                <a:latin typeface="Times New Roman" panose="02020603050405020304" pitchFamily="18" charset="0"/>
                <a:cs typeface="Times New Roman" panose="02020603050405020304" pitchFamily="18" charset="0"/>
              </a:rPr>
              <a:t>“No,” said Peter, “you shall never wash my feet.” </a:t>
            </a:r>
          </a:p>
          <a:p>
            <a:pPr marL="0" indent="0">
              <a:spcBef>
                <a:spcPts val="0"/>
              </a:spcBef>
              <a:buNone/>
            </a:pPr>
            <a:r>
              <a:rPr lang="en-CA" sz="2800" dirty="0">
                <a:latin typeface="Times New Roman" panose="02020603050405020304" pitchFamily="18" charset="0"/>
                <a:cs typeface="Times New Roman" panose="02020603050405020304" pitchFamily="18" charset="0"/>
              </a:rPr>
              <a:t>Jesus answered, “Unless I wash you, you have no part with me.” </a:t>
            </a:r>
          </a:p>
          <a:p>
            <a:pPr marL="0" indent="0">
              <a:spcBef>
                <a:spcPts val="0"/>
              </a:spcBef>
              <a:buNone/>
            </a:pPr>
            <a:r>
              <a:rPr lang="en-CA" sz="2800" dirty="0">
                <a:solidFill>
                  <a:srgbClr val="FFFF00"/>
                </a:solidFill>
                <a:latin typeface="Times New Roman" panose="02020603050405020304" pitchFamily="18" charset="0"/>
                <a:cs typeface="Times New Roman" panose="02020603050405020304" pitchFamily="18" charset="0"/>
              </a:rPr>
              <a:t>“Then, Lord,” Simon Peter replied, “not just my feet but my hands and my head as well!” </a:t>
            </a:r>
          </a:p>
          <a:p>
            <a:pPr marL="0" indent="0">
              <a:spcBef>
                <a:spcPts val="0"/>
              </a:spcBef>
              <a:buNone/>
            </a:pPr>
            <a:r>
              <a:rPr lang="en-CA" sz="2800" dirty="0">
                <a:solidFill>
                  <a:srgbClr val="FFFF00"/>
                </a:solidFill>
                <a:latin typeface="Times New Roman" panose="02020603050405020304" pitchFamily="18" charset="0"/>
                <a:cs typeface="Times New Roman" panose="02020603050405020304" pitchFamily="18" charset="0"/>
              </a:rPr>
              <a:t>Jesus answered, </a:t>
            </a:r>
            <a:r>
              <a:rPr lang="en-CA" sz="2800" dirty="0">
                <a:latin typeface="Times New Roman" panose="02020603050405020304" pitchFamily="18" charset="0"/>
                <a:cs typeface="Times New Roman" panose="02020603050405020304" pitchFamily="18" charset="0"/>
              </a:rPr>
              <a:t>“A person who has had a bath needs only to wash his feet; his whole body is clean. And you are clean, though not every one of you.”</a:t>
            </a:r>
            <a:r>
              <a:rPr lang="en-CA" sz="2800" dirty="0">
                <a:solidFill>
                  <a:srgbClr val="FFFF00"/>
                </a:solidFill>
                <a:latin typeface="Times New Roman" panose="02020603050405020304" pitchFamily="18" charset="0"/>
                <a:cs typeface="Times New Roman" panose="02020603050405020304" pitchFamily="18" charset="0"/>
              </a:rPr>
              <a:t> For he knew who was going to betray him, and that was why he said not everyone was clean. </a:t>
            </a:r>
          </a:p>
        </p:txBody>
      </p:sp>
    </p:spTree>
    <p:extLst>
      <p:ext uri="{BB962C8B-B14F-4D97-AF65-F5344CB8AC3E}">
        <p14:creationId xmlns:p14="http://schemas.microsoft.com/office/powerpoint/2010/main" val="19473076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6940" y="557069"/>
            <a:ext cx="8613249" cy="5760640"/>
          </a:xfrm>
        </p:spPr>
        <p:txBody>
          <a:bodyPr>
            <a:noAutofit/>
          </a:bodyPr>
          <a:lstStyle/>
          <a:p>
            <a:pPr marL="0" indent="0">
              <a:spcBef>
                <a:spcPts val="0"/>
              </a:spcBef>
              <a:buNone/>
            </a:pPr>
            <a:r>
              <a:rPr lang="en-CA" sz="3000" dirty="0" smtClean="0">
                <a:latin typeface="Times New Roman" panose="02020603050405020304" pitchFamily="18" charset="0"/>
                <a:cs typeface="Times New Roman" panose="02020603050405020304" pitchFamily="18" charset="0"/>
              </a:rPr>
              <a:t>John 13:12-17</a:t>
            </a:r>
          </a:p>
          <a:p>
            <a:pPr marL="0" indent="0">
              <a:spcBef>
                <a:spcPts val="0"/>
              </a:spcBef>
              <a:buNone/>
            </a:pPr>
            <a:r>
              <a:rPr lang="en-CA" sz="3000" dirty="0" smtClean="0">
                <a:solidFill>
                  <a:srgbClr val="FFFF00"/>
                </a:solidFill>
                <a:latin typeface="Times New Roman" panose="02020603050405020304" pitchFamily="18" charset="0"/>
                <a:cs typeface="Times New Roman" panose="02020603050405020304" pitchFamily="18" charset="0"/>
              </a:rPr>
              <a:t>When he had finished washing their feet, he put on his clothes and returned to his place. </a:t>
            </a:r>
            <a:r>
              <a:rPr lang="en-CA" sz="3000" dirty="0" smtClean="0">
                <a:latin typeface="Times New Roman" panose="02020603050405020304" pitchFamily="18" charset="0"/>
                <a:cs typeface="Times New Roman" panose="02020603050405020304" pitchFamily="18" charset="0"/>
              </a:rPr>
              <a:t>“Do you understand what I have done for you?”</a:t>
            </a:r>
            <a:r>
              <a:rPr lang="en-CA" sz="3000" dirty="0" smtClean="0">
                <a:solidFill>
                  <a:srgbClr val="FFFF00"/>
                </a:solidFill>
                <a:latin typeface="Times New Roman" panose="02020603050405020304" pitchFamily="18" charset="0"/>
                <a:cs typeface="Times New Roman" panose="02020603050405020304" pitchFamily="18" charset="0"/>
              </a:rPr>
              <a:t> he asked them. “You call me ‘Teacher’ and ‘Lord,’ and rightly so, for that is what I am. </a:t>
            </a:r>
            <a:r>
              <a:rPr lang="en-CA" sz="3000" dirty="0" smtClean="0">
                <a:latin typeface="Times New Roman" panose="02020603050405020304" pitchFamily="18" charset="0"/>
                <a:cs typeface="Times New Roman" panose="02020603050405020304" pitchFamily="18" charset="0"/>
              </a:rPr>
              <a:t>Now that I, your Lord and Teacher, have washed your feet, you also should wash one another’s feet. I have set you an example that you should do as I have done for you. </a:t>
            </a:r>
            <a:r>
              <a:rPr lang="en-CA" sz="3000" dirty="0" smtClean="0">
                <a:solidFill>
                  <a:srgbClr val="FFFF00"/>
                </a:solidFill>
                <a:latin typeface="Times New Roman" panose="02020603050405020304" pitchFamily="18" charset="0"/>
                <a:cs typeface="Times New Roman" panose="02020603050405020304" pitchFamily="18" charset="0"/>
              </a:rPr>
              <a:t>I tell you the truth, no servant is greater than his master, nor is a messenger greater than the one who sent him. </a:t>
            </a:r>
            <a:r>
              <a:rPr lang="en-CA" sz="3000" dirty="0" smtClean="0">
                <a:latin typeface="Times New Roman" panose="02020603050405020304" pitchFamily="18" charset="0"/>
                <a:cs typeface="Times New Roman" panose="02020603050405020304" pitchFamily="18" charset="0"/>
              </a:rPr>
              <a:t>Now that you know these things, you will be blessed if you do them.</a:t>
            </a:r>
            <a:r>
              <a:rPr lang="en-CA" sz="2800" dirty="0" smtClean="0">
                <a:latin typeface="Times New Roman" panose="02020603050405020304" pitchFamily="18" charset="0"/>
                <a:cs typeface="Times New Roman" panose="02020603050405020304" pitchFamily="18" charset="0"/>
              </a:rPr>
              <a:t> </a:t>
            </a:r>
            <a:endParaRPr lang="en-CA"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64339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7826" y="535017"/>
            <a:ext cx="8496943" cy="5647066"/>
          </a:xfrm>
        </p:spPr>
        <p:txBody>
          <a:bodyPr>
            <a:noAutofit/>
          </a:bodyPr>
          <a:lstStyle/>
          <a:p>
            <a:pPr marL="0" indent="0">
              <a:spcBef>
                <a:spcPts val="0"/>
              </a:spcBef>
              <a:buNone/>
            </a:pPr>
            <a:r>
              <a:rPr lang="en-CA" sz="3000" dirty="0">
                <a:latin typeface="Times New Roman" panose="02020603050405020304" pitchFamily="18" charset="0"/>
                <a:cs typeface="Times New Roman" panose="02020603050405020304" pitchFamily="18" charset="0"/>
              </a:rPr>
              <a:t>John 13:18-24</a:t>
            </a:r>
          </a:p>
          <a:p>
            <a:pPr marL="0" indent="0">
              <a:spcBef>
                <a:spcPts val="0"/>
              </a:spcBef>
              <a:buNone/>
            </a:pPr>
            <a:r>
              <a:rPr lang="en-CA" sz="3000" dirty="0">
                <a:solidFill>
                  <a:srgbClr val="FFFF00"/>
                </a:solidFill>
                <a:latin typeface="Times New Roman" panose="02020603050405020304" pitchFamily="18" charset="0"/>
                <a:cs typeface="Times New Roman" panose="02020603050405020304" pitchFamily="18" charset="0"/>
              </a:rPr>
              <a:t>“I am not referring to all of you; I know those I have chosen. But this is to fulfill the scripture: </a:t>
            </a:r>
            <a:r>
              <a:rPr lang="en-CA" sz="3000" dirty="0">
                <a:latin typeface="Times New Roman" panose="02020603050405020304" pitchFamily="18" charset="0"/>
                <a:cs typeface="Times New Roman" panose="02020603050405020304" pitchFamily="18" charset="0"/>
              </a:rPr>
              <a:t>‘He who shares my bread has lifted up his heel against me.’</a:t>
            </a:r>
          </a:p>
          <a:p>
            <a:pPr marL="0" indent="0">
              <a:spcBef>
                <a:spcPts val="0"/>
              </a:spcBef>
              <a:buNone/>
            </a:pPr>
            <a:r>
              <a:rPr lang="en-CA" sz="3000" dirty="0">
                <a:solidFill>
                  <a:srgbClr val="FFFF00"/>
                </a:solidFill>
                <a:latin typeface="Times New Roman" panose="02020603050405020304" pitchFamily="18" charset="0"/>
                <a:cs typeface="Times New Roman" panose="02020603050405020304" pitchFamily="18" charset="0"/>
              </a:rPr>
              <a:t>“I am telling you now before it happens, so that when it does happen you will believe that I am He. </a:t>
            </a:r>
            <a:r>
              <a:rPr lang="en-CA" sz="3000" dirty="0">
                <a:latin typeface="Times New Roman" panose="02020603050405020304" pitchFamily="18" charset="0"/>
                <a:cs typeface="Times New Roman" panose="02020603050405020304" pitchFamily="18" charset="0"/>
              </a:rPr>
              <a:t>I tell you the truth, whoever accepts anyone I send accepts me; and whoever accepts me accepts the one who sent me.” </a:t>
            </a:r>
          </a:p>
          <a:p>
            <a:pPr marL="0" indent="0">
              <a:spcBef>
                <a:spcPts val="0"/>
              </a:spcBef>
              <a:buNone/>
            </a:pPr>
            <a:r>
              <a:rPr lang="en-CA" sz="3000" dirty="0">
                <a:solidFill>
                  <a:srgbClr val="FFFF00"/>
                </a:solidFill>
                <a:latin typeface="Times New Roman" panose="02020603050405020304" pitchFamily="18" charset="0"/>
                <a:cs typeface="Times New Roman" panose="02020603050405020304" pitchFamily="18" charset="0"/>
              </a:rPr>
              <a:t>After he had said this, Jesus was </a:t>
            </a:r>
            <a:r>
              <a:rPr lang="en-CA" sz="3000" i="1" u="sng" dirty="0">
                <a:latin typeface="Times New Roman" panose="02020603050405020304" pitchFamily="18" charset="0"/>
                <a:cs typeface="Times New Roman" panose="02020603050405020304" pitchFamily="18" charset="0"/>
              </a:rPr>
              <a:t>troubled in spirit </a:t>
            </a:r>
            <a:r>
              <a:rPr lang="en-CA" sz="3000" dirty="0">
                <a:solidFill>
                  <a:srgbClr val="FFFF00"/>
                </a:solidFill>
                <a:latin typeface="Times New Roman" panose="02020603050405020304" pitchFamily="18" charset="0"/>
                <a:cs typeface="Times New Roman" panose="02020603050405020304" pitchFamily="18" charset="0"/>
              </a:rPr>
              <a:t>and testified, </a:t>
            </a:r>
            <a:r>
              <a:rPr lang="en-CA" sz="3000" dirty="0">
                <a:latin typeface="Times New Roman" panose="02020603050405020304" pitchFamily="18" charset="0"/>
                <a:cs typeface="Times New Roman" panose="02020603050405020304" pitchFamily="18" charset="0"/>
              </a:rPr>
              <a:t>“I tell you the truth, one of you is going to betray me.” </a:t>
            </a:r>
          </a:p>
          <a:p>
            <a:pPr marL="0" indent="0">
              <a:spcBef>
                <a:spcPts val="0"/>
              </a:spcBef>
              <a:buNone/>
            </a:pPr>
            <a:r>
              <a:rPr lang="en-CA" dirty="0" smtClean="0">
                <a:solidFill>
                  <a:srgbClr val="FFFF00"/>
                </a:solidFill>
                <a:latin typeface="Times New Roman" panose="02020603050405020304" pitchFamily="18" charset="0"/>
                <a:cs typeface="Times New Roman" panose="02020603050405020304" pitchFamily="18" charset="0"/>
              </a:rPr>
              <a:t> </a:t>
            </a:r>
            <a:endParaRPr lang="en-CA"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01720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1934371"/>
            <a:ext cx="8236621" cy="2646757"/>
          </a:xfrm>
        </p:spPr>
        <p:txBody>
          <a:bodyPr>
            <a:noAutofit/>
          </a:bodyPr>
          <a:lstStyle/>
          <a:p>
            <a:pPr marL="0" indent="0">
              <a:spcBef>
                <a:spcPts val="0"/>
              </a:spcBef>
              <a:buNone/>
            </a:pPr>
            <a:r>
              <a:rPr lang="en-CA" sz="3600" dirty="0">
                <a:latin typeface="Times New Roman" panose="02020603050405020304" pitchFamily="18" charset="0"/>
                <a:cs typeface="Times New Roman" panose="02020603050405020304" pitchFamily="18" charset="0"/>
              </a:rPr>
              <a:t>Psalm 41:5</a:t>
            </a:r>
          </a:p>
          <a:p>
            <a:pPr marL="0" indent="0">
              <a:spcBef>
                <a:spcPts val="0"/>
              </a:spcBef>
              <a:buNone/>
            </a:pPr>
            <a:r>
              <a:rPr lang="en-CA" sz="3600" dirty="0">
                <a:solidFill>
                  <a:srgbClr val="FFFF00"/>
                </a:solidFill>
                <a:latin typeface="Times New Roman" panose="02020603050405020304" pitchFamily="18" charset="0"/>
                <a:cs typeface="Times New Roman" panose="02020603050405020304" pitchFamily="18" charset="0"/>
              </a:rPr>
              <a:t>“Even my </a:t>
            </a:r>
            <a:r>
              <a:rPr lang="en-CA" sz="3600" dirty="0">
                <a:latin typeface="Times New Roman" panose="02020603050405020304" pitchFamily="18" charset="0"/>
                <a:cs typeface="Times New Roman" panose="02020603050405020304" pitchFamily="18" charset="0"/>
              </a:rPr>
              <a:t>close friend</a:t>
            </a:r>
            <a:r>
              <a:rPr lang="en-CA" sz="3600" dirty="0">
                <a:solidFill>
                  <a:srgbClr val="FFFF00"/>
                </a:solidFill>
                <a:latin typeface="Times New Roman" panose="02020603050405020304" pitchFamily="18" charset="0"/>
                <a:cs typeface="Times New Roman" panose="02020603050405020304" pitchFamily="18" charset="0"/>
              </a:rPr>
              <a:t>, whom </a:t>
            </a:r>
            <a:r>
              <a:rPr lang="en-CA" sz="3600" dirty="0">
                <a:latin typeface="Times New Roman" panose="02020603050405020304" pitchFamily="18" charset="0"/>
                <a:cs typeface="Times New Roman" panose="02020603050405020304" pitchFamily="18" charset="0"/>
              </a:rPr>
              <a:t>I trusted</a:t>
            </a:r>
            <a:r>
              <a:rPr lang="en-CA" sz="3600" dirty="0">
                <a:solidFill>
                  <a:srgbClr val="FFFF00"/>
                </a:solidFill>
                <a:latin typeface="Times New Roman" panose="02020603050405020304" pitchFamily="18" charset="0"/>
                <a:cs typeface="Times New Roman" panose="02020603050405020304" pitchFamily="18" charset="0"/>
              </a:rPr>
              <a:t>, </a:t>
            </a:r>
          </a:p>
          <a:p>
            <a:pPr marL="0" indent="0">
              <a:spcBef>
                <a:spcPts val="0"/>
              </a:spcBef>
              <a:buNone/>
            </a:pPr>
            <a:r>
              <a:rPr lang="en-CA" sz="3600" dirty="0">
                <a:solidFill>
                  <a:srgbClr val="FFFF00"/>
                </a:solidFill>
                <a:latin typeface="Times New Roman" panose="02020603050405020304" pitchFamily="18" charset="0"/>
                <a:cs typeface="Times New Roman" panose="02020603050405020304" pitchFamily="18" charset="0"/>
              </a:rPr>
              <a:t>  he who </a:t>
            </a:r>
            <a:r>
              <a:rPr lang="en-CA" sz="3600" dirty="0">
                <a:latin typeface="Times New Roman" panose="02020603050405020304" pitchFamily="18" charset="0"/>
                <a:cs typeface="Times New Roman" panose="02020603050405020304" pitchFamily="18" charset="0"/>
              </a:rPr>
              <a:t>shared my bread</a:t>
            </a:r>
            <a:r>
              <a:rPr lang="en-CA" sz="3600" dirty="0">
                <a:solidFill>
                  <a:srgbClr val="FFFF00"/>
                </a:solidFill>
                <a:latin typeface="Times New Roman" panose="02020603050405020304" pitchFamily="18" charset="0"/>
                <a:cs typeface="Times New Roman" panose="02020603050405020304" pitchFamily="18" charset="0"/>
              </a:rPr>
              <a:t>, </a:t>
            </a:r>
          </a:p>
          <a:p>
            <a:pPr marL="0" indent="0">
              <a:spcBef>
                <a:spcPts val="0"/>
              </a:spcBef>
              <a:buNone/>
            </a:pPr>
            <a:r>
              <a:rPr lang="en-CA" sz="3600" dirty="0">
                <a:solidFill>
                  <a:srgbClr val="FFFF00"/>
                </a:solidFill>
                <a:latin typeface="Times New Roman" panose="02020603050405020304" pitchFamily="18" charset="0"/>
                <a:cs typeface="Times New Roman" panose="02020603050405020304" pitchFamily="18" charset="0"/>
              </a:rPr>
              <a:t>  has </a:t>
            </a:r>
            <a:r>
              <a:rPr lang="en-CA" sz="3600" dirty="0">
                <a:latin typeface="Times New Roman" panose="02020603050405020304" pitchFamily="18" charset="0"/>
                <a:cs typeface="Times New Roman" panose="02020603050405020304" pitchFamily="18" charset="0"/>
              </a:rPr>
              <a:t>lifted up his heel against me</a:t>
            </a:r>
            <a:r>
              <a:rPr lang="en-CA" sz="3600" dirty="0">
                <a:solidFill>
                  <a:srgbClr val="FFFF00"/>
                </a:solidFill>
                <a:latin typeface="Times New Roman" panose="02020603050405020304" pitchFamily="18" charset="0"/>
                <a:cs typeface="Times New Roman" panose="02020603050405020304" pitchFamily="18" charset="0"/>
              </a:rPr>
              <a:t>.”</a:t>
            </a:r>
          </a:p>
          <a:p>
            <a:pPr marL="0" indent="0">
              <a:spcBef>
                <a:spcPts val="0"/>
              </a:spcBef>
              <a:buNone/>
            </a:pPr>
            <a:endParaRPr lang="en-CA"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46979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6940" y="363098"/>
            <a:ext cx="8613249" cy="6106825"/>
          </a:xfrm>
        </p:spPr>
        <p:txBody>
          <a:bodyPr>
            <a:noAutofit/>
          </a:bodyPr>
          <a:lstStyle/>
          <a:p>
            <a:pPr marL="0" indent="0">
              <a:spcBef>
                <a:spcPts val="0"/>
              </a:spcBef>
              <a:buNone/>
            </a:pPr>
            <a:r>
              <a:rPr lang="en-CA" sz="2800" dirty="0">
                <a:latin typeface="Times New Roman" panose="02020603050405020304" pitchFamily="18" charset="0"/>
                <a:cs typeface="Times New Roman" panose="02020603050405020304" pitchFamily="18" charset="0"/>
              </a:rPr>
              <a:t>John 13: 25-30</a:t>
            </a:r>
          </a:p>
          <a:p>
            <a:pPr marL="0" indent="0">
              <a:spcBef>
                <a:spcPts val="0"/>
              </a:spcBef>
              <a:buNone/>
            </a:pPr>
            <a:r>
              <a:rPr lang="en-CA" sz="2800" dirty="0">
                <a:solidFill>
                  <a:srgbClr val="FFFF00"/>
                </a:solidFill>
                <a:latin typeface="Times New Roman" panose="02020603050405020304" pitchFamily="18" charset="0"/>
                <a:cs typeface="Times New Roman" panose="02020603050405020304" pitchFamily="18" charset="0"/>
              </a:rPr>
              <a:t>Leaning back against Jesus, he asked him, “Lord, who is it?” </a:t>
            </a:r>
          </a:p>
          <a:p>
            <a:pPr marL="0" indent="0">
              <a:spcBef>
                <a:spcPts val="0"/>
              </a:spcBef>
              <a:buNone/>
            </a:pPr>
            <a:r>
              <a:rPr lang="en-CA" sz="2800" dirty="0">
                <a:solidFill>
                  <a:srgbClr val="FFFF00"/>
                </a:solidFill>
                <a:latin typeface="Times New Roman" panose="02020603050405020304" pitchFamily="18" charset="0"/>
                <a:cs typeface="Times New Roman" panose="02020603050405020304" pitchFamily="18" charset="0"/>
              </a:rPr>
              <a:t>Jesus answered, </a:t>
            </a:r>
            <a:r>
              <a:rPr lang="en-CA" sz="2800" dirty="0">
                <a:latin typeface="Times New Roman" panose="02020603050405020304" pitchFamily="18" charset="0"/>
                <a:cs typeface="Times New Roman" panose="02020603050405020304" pitchFamily="18" charset="0"/>
              </a:rPr>
              <a:t>“It is the one to whom I will give this piece of bread when I have dipped it in the dish.” </a:t>
            </a:r>
            <a:r>
              <a:rPr lang="en-CA" sz="2800" dirty="0">
                <a:solidFill>
                  <a:srgbClr val="FFFF00"/>
                </a:solidFill>
                <a:latin typeface="Times New Roman" panose="02020603050405020304" pitchFamily="18" charset="0"/>
                <a:cs typeface="Times New Roman" panose="02020603050405020304" pitchFamily="18" charset="0"/>
              </a:rPr>
              <a:t>Then, dipping the piece of bread, he gave it to Judas Iscariot, son of Simon.</a:t>
            </a:r>
            <a:r>
              <a:rPr lang="en-CA" sz="2800" dirty="0">
                <a:latin typeface="Times New Roman" panose="02020603050405020304" pitchFamily="18" charset="0"/>
                <a:cs typeface="Times New Roman" panose="02020603050405020304" pitchFamily="18" charset="0"/>
              </a:rPr>
              <a:t>  As soon as Judas took the bread, Satan entered into him. </a:t>
            </a:r>
          </a:p>
          <a:p>
            <a:pPr marL="0" indent="0">
              <a:spcBef>
                <a:spcPts val="0"/>
              </a:spcBef>
              <a:buNone/>
            </a:pPr>
            <a:r>
              <a:rPr lang="en-CA" sz="2800" dirty="0">
                <a:latin typeface="Times New Roman" panose="02020603050405020304" pitchFamily="18" charset="0"/>
                <a:cs typeface="Times New Roman" panose="02020603050405020304" pitchFamily="18" charset="0"/>
              </a:rPr>
              <a:t>“What you are about to do, do quickly,” </a:t>
            </a:r>
            <a:r>
              <a:rPr lang="en-CA" sz="2800" dirty="0">
                <a:solidFill>
                  <a:srgbClr val="FFFF00"/>
                </a:solidFill>
                <a:latin typeface="Times New Roman" panose="02020603050405020304" pitchFamily="18" charset="0"/>
                <a:cs typeface="Times New Roman" panose="02020603050405020304" pitchFamily="18" charset="0"/>
              </a:rPr>
              <a:t>Jesus told him, but no one at the meal understood why Jesus said this to him.  Since Judas had charge of the money, some thought Jesus was telling him to buy what was needed for the Feast, or to give something to the poor. As soon as Judas had taken the bread, he went out.</a:t>
            </a:r>
            <a:r>
              <a:rPr lang="en-CA" sz="2800" dirty="0">
                <a:latin typeface="Times New Roman" panose="02020603050405020304" pitchFamily="18" charset="0"/>
                <a:cs typeface="Times New Roman" panose="02020603050405020304" pitchFamily="18" charset="0"/>
              </a:rPr>
              <a:t> And it was night. </a:t>
            </a:r>
            <a:r>
              <a:rPr lang="en-CA" sz="2800" dirty="0" smtClean="0">
                <a:latin typeface="Times New Roman" panose="02020603050405020304" pitchFamily="18" charset="0"/>
                <a:cs typeface="Times New Roman" panose="02020603050405020304" pitchFamily="18" charset="0"/>
              </a:rPr>
              <a:t> </a:t>
            </a:r>
            <a:endParaRPr lang="en-CA"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25391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6940" y="515504"/>
            <a:ext cx="8613249" cy="5658190"/>
          </a:xfrm>
        </p:spPr>
        <p:txBody>
          <a:bodyPr>
            <a:noAutofit/>
          </a:bodyPr>
          <a:lstStyle/>
          <a:p>
            <a:pPr marL="0" indent="0">
              <a:spcBef>
                <a:spcPts val="0"/>
              </a:spcBef>
              <a:buNone/>
            </a:pPr>
            <a:r>
              <a:rPr lang="en-CA" sz="3000" dirty="0">
                <a:latin typeface="Times New Roman" panose="02020603050405020304" pitchFamily="18" charset="0"/>
                <a:cs typeface="Times New Roman" panose="02020603050405020304" pitchFamily="18" charset="0"/>
              </a:rPr>
              <a:t>John 13:31-35</a:t>
            </a:r>
          </a:p>
          <a:p>
            <a:pPr marL="0" indent="0">
              <a:spcBef>
                <a:spcPts val="0"/>
              </a:spcBef>
              <a:buNone/>
            </a:pPr>
            <a:r>
              <a:rPr lang="en-CA" sz="3000" dirty="0">
                <a:solidFill>
                  <a:srgbClr val="FFFF00"/>
                </a:solidFill>
                <a:latin typeface="Times New Roman" panose="02020603050405020304" pitchFamily="18" charset="0"/>
                <a:cs typeface="Times New Roman" panose="02020603050405020304" pitchFamily="18" charset="0"/>
              </a:rPr>
              <a:t>When he was gone, Jesus said, </a:t>
            </a:r>
            <a:r>
              <a:rPr lang="en-CA" sz="3000" dirty="0">
                <a:latin typeface="Times New Roman" panose="02020603050405020304" pitchFamily="18" charset="0"/>
                <a:cs typeface="Times New Roman" panose="02020603050405020304" pitchFamily="18" charset="0"/>
              </a:rPr>
              <a:t>“Now is the Son of Man glorified and God is glorified in him. </a:t>
            </a:r>
            <a:r>
              <a:rPr lang="en-CA" sz="3000" dirty="0" smtClean="0">
                <a:latin typeface="Times New Roman" panose="02020603050405020304" pitchFamily="18" charset="0"/>
                <a:cs typeface="Times New Roman" panose="02020603050405020304" pitchFamily="18" charset="0"/>
              </a:rPr>
              <a:t>If </a:t>
            </a:r>
            <a:r>
              <a:rPr lang="en-CA" sz="3000" dirty="0">
                <a:latin typeface="Times New Roman" panose="02020603050405020304" pitchFamily="18" charset="0"/>
                <a:cs typeface="Times New Roman" panose="02020603050405020304" pitchFamily="18" charset="0"/>
              </a:rPr>
              <a:t>God is glorified in him, God will glorify the Son in himself, and will glorify him at once. </a:t>
            </a:r>
          </a:p>
          <a:p>
            <a:pPr marL="0" indent="0">
              <a:spcBef>
                <a:spcPts val="0"/>
              </a:spcBef>
              <a:buNone/>
            </a:pPr>
            <a:r>
              <a:rPr lang="en-CA" sz="3000" dirty="0">
                <a:solidFill>
                  <a:srgbClr val="FFFF00"/>
                </a:solidFill>
                <a:latin typeface="Times New Roman" panose="02020603050405020304" pitchFamily="18" charset="0"/>
                <a:cs typeface="Times New Roman" panose="02020603050405020304" pitchFamily="18" charset="0"/>
              </a:rPr>
              <a:t>“My children, I will be with you only a little longer. You will look for me, and just as I told the Jews, so I tell you now: Where I am going, you cannot come. </a:t>
            </a:r>
          </a:p>
          <a:p>
            <a:pPr marL="0" indent="0">
              <a:spcBef>
                <a:spcPts val="0"/>
              </a:spcBef>
              <a:buNone/>
            </a:pPr>
            <a:r>
              <a:rPr lang="en-CA" sz="3000" dirty="0">
                <a:latin typeface="Times New Roman" panose="02020603050405020304" pitchFamily="18" charset="0"/>
                <a:cs typeface="Times New Roman" panose="02020603050405020304" pitchFamily="18" charset="0"/>
              </a:rPr>
              <a:t>“A new command I give you: Love one another. As I have loved you, so you must love one another. </a:t>
            </a:r>
            <a:r>
              <a:rPr lang="en-CA" sz="3000" dirty="0">
                <a:solidFill>
                  <a:srgbClr val="FFFF00"/>
                </a:solidFill>
                <a:latin typeface="Times New Roman" panose="02020603050405020304" pitchFamily="18" charset="0"/>
                <a:cs typeface="Times New Roman" panose="02020603050405020304" pitchFamily="18" charset="0"/>
              </a:rPr>
              <a:t>By this all men will know that you are my disciples,</a:t>
            </a:r>
            <a:r>
              <a:rPr lang="en-CA" sz="3000" dirty="0">
                <a:latin typeface="Times New Roman" panose="02020603050405020304" pitchFamily="18" charset="0"/>
                <a:cs typeface="Times New Roman" panose="02020603050405020304" pitchFamily="18" charset="0"/>
              </a:rPr>
              <a:t> if you love one another.” </a:t>
            </a:r>
          </a:p>
          <a:p>
            <a:pPr marL="0" indent="0">
              <a:spcBef>
                <a:spcPts val="0"/>
              </a:spcBef>
              <a:buNone/>
            </a:pPr>
            <a:r>
              <a:rPr lang="en-CA" sz="2800" dirty="0" smtClean="0">
                <a:latin typeface="Times New Roman" panose="02020603050405020304" pitchFamily="18" charset="0"/>
                <a:cs typeface="Times New Roman" panose="02020603050405020304" pitchFamily="18" charset="0"/>
              </a:rPr>
              <a:t>  </a:t>
            </a:r>
            <a:endParaRPr lang="en-CA"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01515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6940" y="1000429"/>
            <a:ext cx="8613249" cy="4353656"/>
          </a:xfrm>
        </p:spPr>
        <p:txBody>
          <a:bodyPr>
            <a:noAutofit/>
          </a:bodyPr>
          <a:lstStyle/>
          <a:p>
            <a:pPr marL="0" indent="0">
              <a:spcBef>
                <a:spcPts val="0"/>
              </a:spcBef>
              <a:buNone/>
            </a:pPr>
            <a:r>
              <a:rPr lang="en-CA" sz="3000" dirty="0">
                <a:latin typeface="Times New Roman" panose="02020603050405020304" pitchFamily="18" charset="0"/>
                <a:cs typeface="Times New Roman" panose="02020603050405020304" pitchFamily="18" charset="0"/>
              </a:rPr>
              <a:t>John 13:36-38</a:t>
            </a:r>
          </a:p>
          <a:p>
            <a:pPr marL="0" indent="0">
              <a:spcBef>
                <a:spcPts val="0"/>
              </a:spcBef>
              <a:buNone/>
            </a:pPr>
            <a:r>
              <a:rPr lang="en-CA" sz="3000" dirty="0">
                <a:solidFill>
                  <a:srgbClr val="FFFF00"/>
                </a:solidFill>
                <a:latin typeface="Times New Roman" panose="02020603050405020304" pitchFamily="18" charset="0"/>
                <a:cs typeface="Times New Roman" panose="02020603050405020304" pitchFamily="18" charset="0"/>
              </a:rPr>
              <a:t>Simon Peter asked him,</a:t>
            </a:r>
            <a:r>
              <a:rPr lang="en-CA" sz="3000" dirty="0">
                <a:latin typeface="Times New Roman" panose="02020603050405020304" pitchFamily="18" charset="0"/>
                <a:cs typeface="Times New Roman" panose="02020603050405020304" pitchFamily="18" charset="0"/>
              </a:rPr>
              <a:t> </a:t>
            </a:r>
            <a:r>
              <a:rPr lang="en-CA" sz="3000" dirty="0">
                <a:solidFill>
                  <a:srgbClr val="FFFF00"/>
                </a:solidFill>
                <a:latin typeface="Times New Roman" panose="02020603050405020304" pitchFamily="18" charset="0"/>
                <a:cs typeface="Times New Roman" panose="02020603050405020304" pitchFamily="18" charset="0"/>
              </a:rPr>
              <a:t>“Lord, where are you going?” </a:t>
            </a:r>
          </a:p>
          <a:p>
            <a:pPr marL="0" indent="0">
              <a:spcBef>
                <a:spcPts val="0"/>
              </a:spcBef>
              <a:buNone/>
            </a:pPr>
            <a:r>
              <a:rPr lang="en-CA" sz="3000" dirty="0">
                <a:solidFill>
                  <a:srgbClr val="FFFF00"/>
                </a:solidFill>
                <a:latin typeface="Times New Roman" panose="02020603050405020304" pitchFamily="18" charset="0"/>
                <a:cs typeface="Times New Roman" panose="02020603050405020304" pitchFamily="18" charset="0"/>
              </a:rPr>
              <a:t>Jesus replied, “Where I am going, you cannot follow now, but you will follow later.” </a:t>
            </a:r>
          </a:p>
          <a:p>
            <a:pPr marL="0" indent="0">
              <a:spcBef>
                <a:spcPts val="0"/>
              </a:spcBef>
              <a:buNone/>
            </a:pPr>
            <a:r>
              <a:rPr lang="en-CA" sz="3000" dirty="0">
                <a:solidFill>
                  <a:srgbClr val="FFFF00"/>
                </a:solidFill>
                <a:latin typeface="Times New Roman" panose="02020603050405020304" pitchFamily="18" charset="0"/>
                <a:cs typeface="Times New Roman" panose="02020603050405020304" pitchFamily="18" charset="0"/>
              </a:rPr>
              <a:t>Peter asked, </a:t>
            </a:r>
            <a:r>
              <a:rPr lang="en-CA" sz="3000" dirty="0">
                <a:latin typeface="Times New Roman" panose="02020603050405020304" pitchFamily="18" charset="0"/>
                <a:cs typeface="Times New Roman" panose="02020603050405020304" pitchFamily="18" charset="0"/>
              </a:rPr>
              <a:t>“Lord, why can’t I follow you now? I will lay down my life for you.” </a:t>
            </a:r>
          </a:p>
          <a:p>
            <a:pPr marL="0" indent="0">
              <a:spcBef>
                <a:spcPts val="0"/>
              </a:spcBef>
              <a:buNone/>
            </a:pPr>
            <a:r>
              <a:rPr lang="en-CA" sz="3000" dirty="0">
                <a:solidFill>
                  <a:srgbClr val="FFFF00"/>
                </a:solidFill>
                <a:latin typeface="Times New Roman" panose="02020603050405020304" pitchFamily="18" charset="0"/>
                <a:cs typeface="Times New Roman" panose="02020603050405020304" pitchFamily="18" charset="0"/>
              </a:rPr>
              <a:t>Then Jesus answered, </a:t>
            </a:r>
            <a:r>
              <a:rPr lang="en-CA" sz="3000" b="1" i="1" u="sng" dirty="0">
                <a:latin typeface="Times New Roman" panose="02020603050405020304" pitchFamily="18" charset="0"/>
                <a:cs typeface="Times New Roman" panose="02020603050405020304" pitchFamily="18" charset="0"/>
              </a:rPr>
              <a:t>“Will you really lay down your life for me?</a:t>
            </a:r>
            <a:r>
              <a:rPr lang="en-CA" sz="3000" dirty="0">
                <a:latin typeface="Times New Roman" panose="02020603050405020304" pitchFamily="18" charset="0"/>
                <a:cs typeface="Times New Roman" panose="02020603050405020304" pitchFamily="18" charset="0"/>
              </a:rPr>
              <a:t> </a:t>
            </a:r>
            <a:r>
              <a:rPr lang="en-CA" sz="3000" dirty="0">
                <a:solidFill>
                  <a:srgbClr val="FFFF00"/>
                </a:solidFill>
                <a:latin typeface="Times New Roman" panose="02020603050405020304" pitchFamily="18" charset="0"/>
                <a:cs typeface="Times New Roman" panose="02020603050405020304" pitchFamily="18" charset="0"/>
              </a:rPr>
              <a:t>I tell you the truth, before the rooster crows, </a:t>
            </a:r>
            <a:r>
              <a:rPr lang="en-CA" sz="3000" dirty="0">
                <a:latin typeface="Times New Roman" panose="02020603050405020304" pitchFamily="18" charset="0"/>
                <a:cs typeface="Times New Roman" panose="02020603050405020304" pitchFamily="18" charset="0"/>
              </a:rPr>
              <a:t>you will disown me three times! </a:t>
            </a:r>
            <a:r>
              <a:rPr lang="en-CA" sz="2800" dirty="0" smtClean="0">
                <a:latin typeface="Times New Roman" panose="02020603050405020304" pitchFamily="18" charset="0"/>
                <a:cs typeface="Times New Roman" panose="02020603050405020304" pitchFamily="18" charset="0"/>
              </a:rPr>
              <a:t>  </a:t>
            </a:r>
            <a:endParaRPr lang="en-CA"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36521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1768</TotalTime>
  <Words>1313</Words>
  <Application>Microsoft Office PowerPoint</Application>
  <PresentationFormat>On-screen Show (4:3)</PresentationFormat>
  <Paragraphs>45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John chapter 13: The preparation begins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Pope Francis-washing the feet of Aids victims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True Son of God (John 10:22-42)</dc:title>
  <dc:creator>Barry</dc:creator>
  <cp:lastModifiedBy>Barry</cp:lastModifiedBy>
  <cp:revision>71</cp:revision>
  <dcterms:created xsi:type="dcterms:W3CDTF">2015-04-26T01:49:09Z</dcterms:created>
  <dcterms:modified xsi:type="dcterms:W3CDTF">2015-05-31T09:06:13Z</dcterms:modified>
</cp:coreProperties>
</file>