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90" r:id="rId3"/>
    <p:sldId id="289" r:id="rId4"/>
    <p:sldId id="281" r:id="rId5"/>
    <p:sldId id="280" r:id="rId6"/>
    <p:sldId id="287" r:id="rId7"/>
    <p:sldId id="28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18/07/2015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90107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18/07/2015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1011063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18/07/2015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13153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18/07/2015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393067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2607FD-EC57-41B2-B460-2C1FE651548A}" type="datetimeFigureOut">
              <a:rPr lang="en-CA" smtClean="0"/>
              <a:t>18/07/2015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1164776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32607FD-EC57-41B2-B460-2C1FE651548A}" type="datetimeFigureOut">
              <a:rPr lang="en-CA" smtClean="0"/>
              <a:t>18/07/2015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762840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32607FD-EC57-41B2-B460-2C1FE651548A}" type="datetimeFigureOut">
              <a:rPr lang="en-CA" smtClean="0"/>
              <a:t>18/07/2015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716997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32607FD-EC57-41B2-B460-2C1FE651548A}" type="datetimeFigureOut">
              <a:rPr lang="en-CA" smtClean="0"/>
              <a:t>18/07/2015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78708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607FD-EC57-41B2-B460-2C1FE651548A}" type="datetimeFigureOut">
              <a:rPr lang="en-CA" smtClean="0"/>
              <a:t>18/07/2015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169551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607FD-EC57-41B2-B460-2C1FE651548A}" type="datetimeFigureOut">
              <a:rPr lang="en-CA" smtClean="0"/>
              <a:t>18/07/2015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954469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607FD-EC57-41B2-B460-2C1FE651548A}" type="datetimeFigureOut">
              <a:rPr lang="en-CA" smtClean="0"/>
              <a:t>18/07/2015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080920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607FD-EC57-41B2-B460-2C1FE651548A}" type="datetimeFigureOut">
              <a:rPr lang="en-CA" smtClean="0"/>
              <a:t>18/07/2015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E758DC-192F-4817-A3AB-4FFE4E79F7BE}" type="slidenum">
              <a:rPr lang="en-CA" smtClean="0"/>
              <a:t>‹#›</a:t>
            </a:fld>
            <a:endParaRPr lang="en-CA"/>
          </a:p>
        </p:txBody>
      </p:sp>
    </p:spTree>
    <p:extLst>
      <p:ext uri="{BB962C8B-B14F-4D97-AF65-F5344CB8AC3E}">
        <p14:creationId xmlns:p14="http://schemas.microsoft.com/office/powerpoint/2010/main" val="356577557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8540F22-3D2E-4D1A-817C-1C36170CA206" descr="20F3E7E5-4486-4A01-94B2-1831F173F0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692695"/>
            <a:ext cx="5976664" cy="5741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516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5C82CB73-0D79-4852-91D0-AB16DE2923B1" descr="9B3101DB-3E6D-4B18-8240-06F1FDA0EDA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416265"/>
            <a:ext cx="3528392" cy="6253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29855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98464" y="122098"/>
            <a:ext cx="6624736" cy="523220"/>
          </a:xfrm>
          <a:prstGeom prst="rect">
            <a:avLst/>
          </a:prstGeom>
          <a:noFill/>
        </p:spPr>
        <p:txBody>
          <a:bodyPr wrap="square" rtlCol="0">
            <a:spAutoFit/>
          </a:bodyPr>
          <a:lstStyle/>
          <a:p>
            <a:pPr algn="ctr"/>
            <a:r>
              <a:rPr lang="en-CA" sz="2800" dirty="0" smtClean="0">
                <a:solidFill>
                  <a:srgbClr val="FFFF00"/>
                </a:solidFill>
                <a:latin typeface="Times New Roman" panose="02020603050405020304" pitchFamily="18" charset="0"/>
                <a:cs typeface="Times New Roman" panose="02020603050405020304" pitchFamily="18" charset="0"/>
              </a:rPr>
              <a:t>2</a:t>
            </a:r>
            <a:r>
              <a:rPr lang="en-CA" sz="2800" baseline="30000" dirty="0" smtClean="0">
                <a:solidFill>
                  <a:srgbClr val="FFFF00"/>
                </a:solidFill>
                <a:latin typeface="Times New Roman" panose="02020603050405020304" pitchFamily="18" charset="0"/>
                <a:cs typeface="Times New Roman" panose="02020603050405020304" pitchFamily="18" charset="0"/>
              </a:rPr>
              <a:t>nd</a:t>
            </a:r>
            <a:r>
              <a:rPr lang="en-CA" sz="2800" dirty="0" smtClean="0">
                <a:solidFill>
                  <a:srgbClr val="FFFF00"/>
                </a:solidFill>
                <a:latin typeface="Times New Roman" panose="02020603050405020304" pitchFamily="18" charset="0"/>
                <a:cs typeface="Times New Roman" panose="02020603050405020304" pitchFamily="18" charset="0"/>
              </a:rPr>
              <a:t> Samuel (The story of Mephibosheth)</a:t>
            </a:r>
            <a:endParaRPr lang="en-CA" sz="2800" dirty="0">
              <a:solidFill>
                <a:srgbClr val="FFFF00"/>
              </a:solidFill>
              <a:latin typeface="Times New Roman" panose="02020603050405020304" pitchFamily="18" charset="0"/>
              <a:cs typeface="Times New Roman" panose="02020603050405020304" pitchFamily="18" charset="0"/>
            </a:endParaRPr>
          </a:p>
        </p:txBody>
      </p:sp>
      <p:pic>
        <p:nvPicPr>
          <p:cNvPr id="1026" name="Picture 2" descr="http://2.bp.blogspot.com/_UgvAYur1nko/THmBpuL4fqI/AAAAAAAAAeA/1kAZPA2Gruo/s1600/escanear00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109" y="739740"/>
            <a:ext cx="8169415" cy="5938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2171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8948" y="1479698"/>
            <a:ext cx="8480356" cy="3528392"/>
          </a:xfrm>
        </p:spPr>
        <p:txBody>
          <a:bodyPr>
            <a:noAutofit/>
          </a:bodyPr>
          <a:lstStyle/>
          <a:p>
            <a:pPr marL="0" indent="0">
              <a:spcBef>
                <a:spcPts val="0"/>
              </a:spcBef>
              <a:buNone/>
            </a:pPr>
            <a:r>
              <a:rPr lang="en-CA" b="1" dirty="0">
                <a:solidFill>
                  <a:srgbClr val="FFFF00"/>
                </a:solidFill>
                <a:latin typeface="Times New Roman" panose="02020603050405020304" pitchFamily="18" charset="0"/>
                <a:cs typeface="Times New Roman" panose="02020603050405020304" pitchFamily="18" charset="0"/>
              </a:rPr>
              <a:t>2nd Samuel 4:4</a:t>
            </a:r>
          </a:p>
          <a:p>
            <a:pPr marL="0" indent="0">
              <a:spcBef>
                <a:spcPts val="0"/>
              </a:spcBef>
              <a:buNone/>
            </a:pPr>
            <a:r>
              <a:rPr lang="en-CA" dirty="0">
                <a:latin typeface="Times New Roman" panose="02020603050405020304" pitchFamily="18" charset="0"/>
                <a:cs typeface="Times New Roman" panose="02020603050405020304" pitchFamily="18" charset="0"/>
              </a:rPr>
              <a:t>Jonathan son of Saul had a son who was lame in both feet. He was five years old when the news about Saul and Jonathan came from </a:t>
            </a:r>
            <a:r>
              <a:rPr lang="en-CA" dirty="0" err="1">
                <a:latin typeface="Times New Roman" panose="02020603050405020304" pitchFamily="18" charset="0"/>
                <a:cs typeface="Times New Roman" panose="02020603050405020304" pitchFamily="18" charset="0"/>
              </a:rPr>
              <a:t>Jezreel</a:t>
            </a:r>
            <a:r>
              <a:rPr lang="en-CA" dirty="0">
                <a:latin typeface="Times New Roman" panose="02020603050405020304" pitchFamily="18" charset="0"/>
                <a:cs typeface="Times New Roman" panose="02020603050405020304" pitchFamily="18" charset="0"/>
              </a:rPr>
              <a:t>. His nurse picked him up and fled, but as she hurried to leave, he fell and became crippled. His name was Mephibosheth.</a:t>
            </a:r>
            <a:endParaRPr lang="en-C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6117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8948" y="274503"/>
            <a:ext cx="8480356" cy="6264695"/>
          </a:xfrm>
        </p:spPr>
        <p:txBody>
          <a:bodyPr>
            <a:noAutofit/>
          </a:bodyPr>
          <a:lstStyle/>
          <a:p>
            <a:pPr marL="0" indent="0">
              <a:spcBef>
                <a:spcPts val="0"/>
              </a:spcBef>
              <a:buNone/>
            </a:pPr>
            <a:r>
              <a:rPr lang="en-CA" sz="2500" dirty="0">
                <a:solidFill>
                  <a:srgbClr val="FFFF00"/>
                </a:solidFill>
                <a:latin typeface="Times New Roman" panose="02020603050405020304" pitchFamily="18" charset="0"/>
                <a:cs typeface="Times New Roman" panose="02020603050405020304" pitchFamily="18" charset="0"/>
              </a:rPr>
              <a:t>2nd Samuel 9:1-5</a:t>
            </a:r>
          </a:p>
          <a:p>
            <a:pPr marL="0" indent="0">
              <a:spcBef>
                <a:spcPts val="0"/>
              </a:spcBef>
              <a:buNone/>
            </a:pPr>
            <a:r>
              <a:rPr lang="en-CA" sz="2500" dirty="0">
                <a:latin typeface="Times New Roman" panose="02020603050405020304" pitchFamily="18" charset="0"/>
                <a:cs typeface="Times New Roman" panose="02020603050405020304" pitchFamily="18" charset="0"/>
              </a:rPr>
              <a:t>David asked, “Is there anyone still left of the house of Saul to whom I can show kindness for Jonathan’s sake?” </a:t>
            </a:r>
          </a:p>
          <a:p>
            <a:pPr marL="0" indent="0">
              <a:spcBef>
                <a:spcPts val="0"/>
              </a:spcBef>
              <a:buNone/>
            </a:pPr>
            <a:r>
              <a:rPr lang="en-CA" sz="2500" dirty="0">
                <a:latin typeface="Times New Roman" panose="02020603050405020304" pitchFamily="18" charset="0"/>
                <a:cs typeface="Times New Roman" panose="02020603050405020304" pitchFamily="18" charset="0"/>
              </a:rPr>
              <a:t>Now there was a servant of Saul’s household named </a:t>
            </a:r>
            <a:r>
              <a:rPr lang="en-CA" sz="2500" dirty="0" err="1">
                <a:latin typeface="Times New Roman" panose="02020603050405020304" pitchFamily="18" charset="0"/>
                <a:cs typeface="Times New Roman" panose="02020603050405020304" pitchFamily="18" charset="0"/>
              </a:rPr>
              <a:t>Ziba</a:t>
            </a:r>
            <a:r>
              <a:rPr lang="en-CA" sz="2500" dirty="0">
                <a:latin typeface="Times New Roman" panose="02020603050405020304" pitchFamily="18" charset="0"/>
                <a:cs typeface="Times New Roman" panose="02020603050405020304" pitchFamily="18" charset="0"/>
              </a:rPr>
              <a:t>. They called him to appear before David, and the king said to him, “Are you </a:t>
            </a:r>
            <a:r>
              <a:rPr lang="en-CA" sz="2500" dirty="0" err="1">
                <a:latin typeface="Times New Roman" panose="02020603050405020304" pitchFamily="18" charset="0"/>
                <a:cs typeface="Times New Roman" panose="02020603050405020304" pitchFamily="18" charset="0"/>
              </a:rPr>
              <a:t>Ziba</a:t>
            </a:r>
            <a:r>
              <a:rPr lang="en-CA" sz="2500" dirty="0">
                <a:latin typeface="Times New Roman" panose="02020603050405020304" pitchFamily="18" charset="0"/>
                <a:cs typeface="Times New Roman" panose="02020603050405020304" pitchFamily="18" charset="0"/>
              </a:rPr>
              <a:t>?” </a:t>
            </a:r>
          </a:p>
          <a:p>
            <a:pPr marL="0" indent="0">
              <a:spcBef>
                <a:spcPts val="0"/>
              </a:spcBef>
              <a:buNone/>
            </a:pPr>
            <a:r>
              <a:rPr lang="en-CA" sz="2500" dirty="0">
                <a:latin typeface="Times New Roman" panose="02020603050405020304" pitchFamily="18" charset="0"/>
                <a:cs typeface="Times New Roman" panose="02020603050405020304" pitchFamily="18" charset="0"/>
              </a:rPr>
              <a:t>“Your servant,” he replied. </a:t>
            </a:r>
          </a:p>
          <a:p>
            <a:pPr marL="0" indent="0">
              <a:spcBef>
                <a:spcPts val="0"/>
              </a:spcBef>
              <a:buNone/>
            </a:pPr>
            <a:r>
              <a:rPr lang="en-CA" sz="2500" dirty="0">
                <a:latin typeface="Times New Roman" panose="02020603050405020304" pitchFamily="18" charset="0"/>
                <a:cs typeface="Times New Roman" panose="02020603050405020304" pitchFamily="18" charset="0"/>
              </a:rPr>
              <a:t>The king asked, “Is there no one still left of the house of Saul to whom I can show God’s kindness?” </a:t>
            </a:r>
          </a:p>
          <a:p>
            <a:pPr marL="0" indent="0">
              <a:spcBef>
                <a:spcPts val="0"/>
              </a:spcBef>
              <a:buNone/>
            </a:pPr>
            <a:r>
              <a:rPr lang="en-CA" sz="2500" dirty="0" err="1">
                <a:latin typeface="Times New Roman" panose="02020603050405020304" pitchFamily="18" charset="0"/>
                <a:cs typeface="Times New Roman" panose="02020603050405020304" pitchFamily="18" charset="0"/>
              </a:rPr>
              <a:t>Ziba</a:t>
            </a:r>
            <a:r>
              <a:rPr lang="en-CA" sz="2500" dirty="0">
                <a:latin typeface="Times New Roman" panose="02020603050405020304" pitchFamily="18" charset="0"/>
                <a:cs typeface="Times New Roman" panose="02020603050405020304" pitchFamily="18" charset="0"/>
              </a:rPr>
              <a:t> answered the king, “There is still a son of Jonathan; he is crippled in both feet.” </a:t>
            </a:r>
          </a:p>
          <a:p>
            <a:pPr marL="0" indent="0">
              <a:spcBef>
                <a:spcPts val="0"/>
              </a:spcBef>
              <a:buNone/>
            </a:pPr>
            <a:r>
              <a:rPr lang="en-CA" sz="2500" dirty="0">
                <a:latin typeface="Times New Roman" panose="02020603050405020304" pitchFamily="18" charset="0"/>
                <a:cs typeface="Times New Roman" panose="02020603050405020304" pitchFamily="18" charset="0"/>
              </a:rPr>
              <a:t>“Where is he?” the king asked. </a:t>
            </a:r>
          </a:p>
          <a:p>
            <a:pPr marL="0" indent="0">
              <a:spcBef>
                <a:spcPts val="0"/>
              </a:spcBef>
              <a:buNone/>
            </a:pPr>
            <a:r>
              <a:rPr lang="en-CA" sz="2500" dirty="0" err="1">
                <a:latin typeface="Times New Roman" panose="02020603050405020304" pitchFamily="18" charset="0"/>
                <a:cs typeface="Times New Roman" panose="02020603050405020304" pitchFamily="18" charset="0"/>
              </a:rPr>
              <a:t>Ziba</a:t>
            </a:r>
            <a:r>
              <a:rPr lang="en-CA" sz="2500" dirty="0">
                <a:latin typeface="Times New Roman" panose="02020603050405020304" pitchFamily="18" charset="0"/>
                <a:cs typeface="Times New Roman" panose="02020603050405020304" pitchFamily="18" charset="0"/>
              </a:rPr>
              <a:t> answered, “He is at the house of </a:t>
            </a:r>
            <a:r>
              <a:rPr lang="en-CA" sz="2500" dirty="0" err="1">
                <a:latin typeface="Times New Roman" panose="02020603050405020304" pitchFamily="18" charset="0"/>
                <a:cs typeface="Times New Roman" panose="02020603050405020304" pitchFamily="18" charset="0"/>
              </a:rPr>
              <a:t>Makir</a:t>
            </a:r>
            <a:r>
              <a:rPr lang="en-CA" sz="2500" dirty="0">
                <a:latin typeface="Times New Roman" panose="02020603050405020304" pitchFamily="18" charset="0"/>
                <a:cs typeface="Times New Roman" panose="02020603050405020304" pitchFamily="18" charset="0"/>
              </a:rPr>
              <a:t> son of </a:t>
            </a:r>
            <a:r>
              <a:rPr lang="en-CA" sz="2500" dirty="0" err="1">
                <a:latin typeface="Times New Roman" panose="02020603050405020304" pitchFamily="18" charset="0"/>
                <a:cs typeface="Times New Roman" panose="02020603050405020304" pitchFamily="18" charset="0"/>
              </a:rPr>
              <a:t>Ammiel</a:t>
            </a:r>
            <a:r>
              <a:rPr lang="en-CA" sz="2500" dirty="0">
                <a:latin typeface="Times New Roman" panose="02020603050405020304" pitchFamily="18" charset="0"/>
                <a:cs typeface="Times New Roman" panose="02020603050405020304" pitchFamily="18" charset="0"/>
              </a:rPr>
              <a:t> in Lo Debar.” </a:t>
            </a:r>
          </a:p>
          <a:p>
            <a:pPr marL="0" indent="0">
              <a:spcBef>
                <a:spcPts val="0"/>
              </a:spcBef>
              <a:buNone/>
            </a:pPr>
            <a:r>
              <a:rPr lang="en-CA" sz="2500" dirty="0">
                <a:latin typeface="Times New Roman" panose="02020603050405020304" pitchFamily="18" charset="0"/>
                <a:cs typeface="Times New Roman" panose="02020603050405020304" pitchFamily="18" charset="0"/>
              </a:rPr>
              <a:t>So King David had him brought from Lo Debar, from the house of </a:t>
            </a:r>
            <a:r>
              <a:rPr lang="en-CA" sz="2500" dirty="0" err="1">
                <a:latin typeface="Times New Roman" panose="02020603050405020304" pitchFamily="18" charset="0"/>
                <a:cs typeface="Times New Roman" panose="02020603050405020304" pitchFamily="18" charset="0"/>
              </a:rPr>
              <a:t>Makir</a:t>
            </a:r>
            <a:r>
              <a:rPr lang="en-CA" sz="2500" dirty="0">
                <a:latin typeface="Times New Roman" panose="02020603050405020304" pitchFamily="18" charset="0"/>
                <a:cs typeface="Times New Roman" panose="02020603050405020304" pitchFamily="18" charset="0"/>
              </a:rPr>
              <a:t> son of </a:t>
            </a:r>
            <a:r>
              <a:rPr lang="en-CA" sz="2500" dirty="0" err="1">
                <a:latin typeface="Times New Roman" panose="02020603050405020304" pitchFamily="18" charset="0"/>
                <a:cs typeface="Times New Roman" panose="02020603050405020304" pitchFamily="18" charset="0"/>
              </a:rPr>
              <a:t>Ammiel</a:t>
            </a:r>
            <a:r>
              <a:rPr lang="en-CA" sz="2500" dirty="0" smtClean="0">
                <a:latin typeface="Times New Roman" panose="02020603050405020304" pitchFamily="18" charset="0"/>
                <a:cs typeface="Times New Roman" panose="02020603050405020304" pitchFamily="18" charset="0"/>
              </a:rPr>
              <a:t>.</a:t>
            </a:r>
            <a:endParaRPr lang="en-CA"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6547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8948" y="565458"/>
            <a:ext cx="8480356" cy="5746785"/>
          </a:xfrm>
        </p:spPr>
        <p:txBody>
          <a:bodyPr>
            <a:noAutofit/>
          </a:bodyPr>
          <a:lstStyle/>
          <a:p>
            <a:pPr marL="0" indent="0">
              <a:spcBef>
                <a:spcPts val="0"/>
              </a:spcBef>
              <a:buNone/>
            </a:pPr>
            <a:r>
              <a:rPr lang="en-CA" sz="3000" dirty="0">
                <a:solidFill>
                  <a:srgbClr val="FFFF00"/>
                </a:solidFill>
                <a:latin typeface="Times New Roman" panose="02020603050405020304" pitchFamily="18" charset="0"/>
                <a:cs typeface="Times New Roman" panose="02020603050405020304" pitchFamily="18" charset="0"/>
              </a:rPr>
              <a:t>2nd Samuel 9:6-8</a:t>
            </a:r>
          </a:p>
          <a:p>
            <a:pPr marL="0" indent="0">
              <a:spcBef>
                <a:spcPts val="0"/>
              </a:spcBef>
              <a:buNone/>
            </a:pPr>
            <a:r>
              <a:rPr lang="en-CA" sz="3000" dirty="0">
                <a:latin typeface="Times New Roman" panose="02020603050405020304" pitchFamily="18" charset="0"/>
                <a:cs typeface="Times New Roman" panose="02020603050405020304" pitchFamily="18" charset="0"/>
              </a:rPr>
              <a:t>When Mephibosheth son of Jonathan, the son of Saul, came to David, he bowed down to pay him honor. </a:t>
            </a:r>
          </a:p>
          <a:p>
            <a:pPr marL="0" indent="0">
              <a:spcBef>
                <a:spcPts val="0"/>
              </a:spcBef>
              <a:buNone/>
            </a:pPr>
            <a:r>
              <a:rPr lang="en-CA" sz="3000" dirty="0">
                <a:latin typeface="Times New Roman" panose="02020603050405020304" pitchFamily="18" charset="0"/>
                <a:cs typeface="Times New Roman" panose="02020603050405020304" pitchFamily="18" charset="0"/>
              </a:rPr>
              <a:t>David said, “Mephibosheth!” </a:t>
            </a:r>
          </a:p>
          <a:p>
            <a:pPr marL="0" indent="0">
              <a:spcBef>
                <a:spcPts val="0"/>
              </a:spcBef>
              <a:buNone/>
            </a:pPr>
            <a:r>
              <a:rPr lang="en-CA" sz="3000" dirty="0">
                <a:latin typeface="Times New Roman" panose="02020603050405020304" pitchFamily="18" charset="0"/>
                <a:cs typeface="Times New Roman" panose="02020603050405020304" pitchFamily="18" charset="0"/>
              </a:rPr>
              <a:t>“Your servant,” he replied. </a:t>
            </a:r>
          </a:p>
          <a:p>
            <a:pPr marL="0" indent="0">
              <a:spcBef>
                <a:spcPts val="0"/>
              </a:spcBef>
              <a:buNone/>
            </a:pPr>
            <a:r>
              <a:rPr lang="en-CA" sz="3000" dirty="0">
                <a:latin typeface="Times New Roman" panose="02020603050405020304" pitchFamily="18" charset="0"/>
                <a:cs typeface="Times New Roman" panose="02020603050405020304" pitchFamily="18" charset="0"/>
              </a:rPr>
              <a:t>“Don’t be afraid,” David said to him, “for I will surely show you kindness for the sake of your father Jonathan. I will restore to you all the land that belonged to your grandfather Saul, and you will always eat at my table.” </a:t>
            </a:r>
          </a:p>
          <a:p>
            <a:pPr marL="0" indent="0">
              <a:spcBef>
                <a:spcPts val="0"/>
              </a:spcBef>
              <a:buNone/>
            </a:pPr>
            <a:r>
              <a:rPr lang="en-CA" sz="3000" dirty="0">
                <a:latin typeface="Times New Roman" panose="02020603050405020304" pitchFamily="18" charset="0"/>
                <a:cs typeface="Times New Roman" panose="02020603050405020304" pitchFamily="18" charset="0"/>
              </a:rPr>
              <a:t>Mephibosheth bowed down and said, “What is your servant, that you should notice a dead dog like me?”</a:t>
            </a:r>
            <a:r>
              <a:rPr lang="en-CA" sz="25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83280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093" y="341045"/>
            <a:ext cx="8480356" cy="6120680"/>
          </a:xfrm>
        </p:spPr>
        <p:txBody>
          <a:bodyPr>
            <a:noAutofit/>
          </a:bodyPr>
          <a:lstStyle/>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2nd Samuel 9:9-13</a:t>
            </a:r>
          </a:p>
          <a:p>
            <a:pPr marL="0" indent="0">
              <a:spcBef>
                <a:spcPts val="0"/>
              </a:spcBef>
              <a:buNone/>
            </a:pPr>
            <a:r>
              <a:rPr lang="en-CA" sz="2600" dirty="0">
                <a:latin typeface="Times New Roman" panose="02020603050405020304" pitchFamily="18" charset="0"/>
                <a:cs typeface="Times New Roman" panose="02020603050405020304" pitchFamily="18" charset="0"/>
              </a:rPr>
              <a:t>Then the king summoned </a:t>
            </a:r>
            <a:r>
              <a:rPr lang="en-CA" sz="2600" dirty="0" err="1">
                <a:latin typeface="Times New Roman" panose="02020603050405020304" pitchFamily="18" charset="0"/>
                <a:cs typeface="Times New Roman" panose="02020603050405020304" pitchFamily="18" charset="0"/>
              </a:rPr>
              <a:t>Ziba</a:t>
            </a:r>
            <a:r>
              <a:rPr lang="en-CA" sz="2600" dirty="0">
                <a:latin typeface="Times New Roman" panose="02020603050405020304" pitchFamily="18" charset="0"/>
                <a:cs typeface="Times New Roman" panose="02020603050405020304" pitchFamily="18" charset="0"/>
              </a:rPr>
              <a:t>, Saul’s servant, and said to him, “I have given your master’s grandson everything that belonged to Saul and his family. You and your sons and your servants are to farm the land for him and bring in the crops, so that your master’s grandson may be provided for. And Mephibosheth, grandson of your master, will always eat at my table.” (Now </a:t>
            </a:r>
            <a:r>
              <a:rPr lang="en-CA" sz="2600" dirty="0" err="1">
                <a:latin typeface="Times New Roman" panose="02020603050405020304" pitchFamily="18" charset="0"/>
                <a:cs typeface="Times New Roman" panose="02020603050405020304" pitchFamily="18" charset="0"/>
              </a:rPr>
              <a:t>Ziba</a:t>
            </a:r>
            <a:r>
              <a:rPr lang="en-CA" sz="2600" dirty="0">
                <a:latin typeface="Times New Roman" panose="02020603050405020304" pitchFamily="18" charset="0"/>
                <a:cs typeface="Times New Roman" panose="02020603050405020304" pitchFamily="18" charset="0"/>
              </a:rPr>
              <a:t> had fifteen sons and twenty servants.) </a:t>
            </a:r>
          </a:p>
          <a:p>
            <a:pPr marL="0" indent="0">
              <a:spcBef>
                <a:spcPts val="0"/>
              </a:spcBef>
              <a:buNone/>
            </a:pPr>
            <a:r>
              <a:rPr lang="en-CA" sz="2600" dirty="0">
                <a:latin typeface="Times New Roman" panose="02020603050405020304" pitchFamily="18" charset="0"/>
                <a:cs typeface="Times New Roman" panose="02020603050405020304" pitchFamily="18" charset="0"/>
              </a:rPr>
              <a:t>Then </a:t>
            </a:r>
            <a:r>
              <a:rPr lang="en-CA" sz="2600" dirty="0" err="1">
                <a:latin typeface="Times New Roman" panose="02020603050405020304" pitchFamily="18" charset="0"/>
                <a:cs typeface="Times New Roman" panose="02020603050405020304" pitchFamily="18" charset="0"/>
              </a:rPr>
              <a:t>Ziba</a:t>
            </a:r>
            <a:r>
              <a:rPr lang="en-CA" sz="2600" dirty="0">
                <a:latin typeface="Times New Roman" panose="02020603050405020304" pitchFamily="18" charset="0"/>
                <a:cs typeface="Times New Roman" panose="02020603050405020304" pitchFamily="18" charset="0"/>
              </a:rPr>
              <a:t> said to the king, “Your servant will do whatever my lord the king commands his servant to do.” So Mephibosheth ate at David’s table like one of the king’s sons. </a:t>
            </a:r>
          </a:p>
          <a:p>
            <a:pPr marL="0" indent="0">
              <a:spcBef>
                <a:spcPts val="0"/>
              </a:spcBef>
              <a:buNone/>
            </a:pPr>
            <a:r>
              <a:rPr lang="en-CA" sz="2600" dirty="0">
                <a:latin typeface="Times New Roman" panose="02020603050405020304" pitchFamily="18" charset="0"/>
                <a:cs typeface="Times New Roman" panose="02020603050405020304" pitchFamily="18" charset="0"/>
              </a:rPr>
              <a:t>Mephibosheth had a young son named Mica, and all the members of </a:t>
            </a:r>
            <a:r>
              <a:rPr lang="en-CA" sz="2600" dirty="0" err="1">
                <a:latin typeface="Times New Roman" panose="02020603050405020304" pitchFamily="18" charset="0"/>
                <a:cs typeface="Times New Roman" panose="02020603050405020304" pitchFamily="18" charset="0"/>
              </a:rPr>
              <a:t>Ziba’s</a:t>
            </a:r>
            <a:r>
              <a:rPr lang="en-CA" sz="2600" dirty="0">
                <a:latin typeface="Times New Roman" panose="02020603050405020304" pitchFamily="18" charset="0"/>
                <a:cs typeface="Times New Roman" panose="02020603050405020304" pitchFamily="18" charset="0"/>
              </a:rPr>
              <a:t> household were servants of Mephibosheth.  And Mephibosheth lived in Jerusalem, because he always ate at the king’s table, and he was crippled in both feet. </a:t>
            </a:r>
          </a:p>
        </p:txBody>
      </p:sp>
    </p:spTree>
    <p:extLst>
      <p:ext uri="{BB962C8B-B14F-4D97-AF65-F5344CB8AC3E}">
        <p14:creationId xmlns:p14="http://schemas.microsoft.com/office/powerpoint/2010/main" val="2130262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2113</TotalTime>
  <Words>501</Words>
  <Application>Microsoft Office PowerPoint</Application>
  <PresentationFormat>On-screen Show (4:3)</PresentationFormat>
  <Paragraphs>22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True Son of God (John 10:22-42)</dc:title>
  <dc:creator>Barry</dc:creator>
  <cp:lastModifiedBy>Barry</cp:lastModifiedBy>
  <cp:revision>94</cp:revision>
  <dcterms:created xsi:type="dcterms:W3CDTF">2015-04-26T01:49:09Z</dcterms:created>
  <dcterms:modified xsi:type="dcterms:W3CDTF">2015-07-18T21:34:14Z</dcterms:modified>
</cp:coreProperties>
</file>