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6" r:id="rId3"/>
    <p:sldId id="257" r:id="rId4"/>
    <p:sldId id="262" r:id="rId5"/>
    <p:sldId id="258" r:id="rId6"/>
    <p:sldId id="264" r:id="rId7"/>
    <p:sldId id="265" r:id="rId8"/>
    <p:sldId id="266" r:id="rId9"/>
    <p:sldId id="260" r:id="rId10"/>
    <p:sldId id="259" r:id="rId11"/>
    <p:sldId id="267" r:id="rId12"/>
    <p:sldId id="268" r:id="rId13"/>
    <p:sldId id="261" r:id="rId14"/>
    <p:sldId id="269" r:id="rId15"/>
    <p:sldId id="270" r:id="rId16"/>
    <p:sldId id="271" r:id="rId17"/>
    <p:sldId id="272" r:id="rId18"/>
    <p:sldId id="276" r:id="rId19"/>
    <p:sldId id="280" r:id="rId20"/>
    <p:sldId id="277" r:id="rId21"/>
    <p:sldId id="273" r:id="rId22"/>
    <p:sldId id="278" r:id="rId23"/>
    <p:sldId id="279" r:id="rId24"/>
    <p:sldId id="286" r:id="rId25"/>
    <p:sldId id="274" r:id="rId26"/>
    <p:sldId id="281" r:id="rId27"/>
    <p:sldId id="282" r:id="rId28"/>
    <p:sldId id="283" r:id="rId29"/>
    <p:sldId id="285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57A-D514-4215-BF5E-528D8650DC4C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6B6E-BF59-41BF-8D89-F85A46AA9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57A-D514-4215-BF5E-528D8650DC4C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6B6E-BF59-41BF-8D89-F85A46AA9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57A-D514-4215-BF5E-528D8650DC4C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6B6E-BF59-41BF-8D89-F85A46AA9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57A-D514-4215-BF5E-528D8650DC4C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6B6E-BF59-41BF-8D89-F85A46AA9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57A-D514-4215-BF5E-528D8650DC4C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6B6E-BF59-41BF-8D89-F85A46AA9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57A-D514-4215-BF5E-528D8650DC4C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6B6E-BF59-41BF-8D89-F85A46AA9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57A-D514-4215-BF5E-528D8650DC4C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6B6E-BF59-41BF-8D89-F85A46AA9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57A-D514-4215-BF5E-528D8650DC4C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6B6E-BF59-41BF-8D89-F85A46AA9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57A-D514-4215-BF5E-528D8650DC4C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6B6E-BF59-41BF-8D89-F85A46AA9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57A-D514-4215-BF5E-528D8650DC4C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6B6E-BF59-41BF-8D89-F85A46AA9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57A-D514-4215-BF5E-528D8650DC4C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6B6E-BF59-41BF-8D89-F85A46AA9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F257A-D514-4215-BF5E-528D8650DC4C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06B6E-BF59-41BF-8D89-F85A46AA9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3788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49124" y="0"/>
            <a:ext cx="12193124" cy="70103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5626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i="1" dirty="0" smtClean="0">
                <a:solidFill>
                  <a:srgbClr val="FFC000"/>
                </a:solidFill>
              </a:rPr>
              <a:t>…</a:t>
            </a:r>
            <a:r>
              <a:rPr lang="en-US" sz="7200" b="1" i="1" dirty="0" smtClean="0">
                <a:solidFill>
                  <a:srgbClr val="FFC000"/>
                </a:solidFill>
              </a:rPr>
              <a:t>RUN</a:t>
            </a:r>
            <a:r>
              <a:rPr lang="en-US" sz="7200" i="1" dirty="0" smtClean="0">
                <a:solidFill>
                  <a:srgbClr val="FFC000"/>
                </a:solidFill>
              </a:rPr>
              <a:t> TO WIN!</a:t>
            </a:r>
            <a:endParaRPr lang="en-US" sz="7200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rtbluegreendi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07338"/>
          </a:xfrm>
        </p:spPr>
      </p:pic>
      <p:sp>
        <p:nvSpPr>
          <p:cNvPr id="5" name="Rectangle 4"/>
          <p:cNvSpPr/>
          <p:nvPr/>
        </p:nvSpPr>
        <p:spPr>
          <a:xfrm>
            <a:off x="1219200" y="1600200"/>
            <a:ext cx="6781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chemeClr val="bg1"/>
                </a:solidFill>
              </a:rPr>
              <a:t>ma·te·ri·al·ism</a:t>
            </a:r>
            <a:endParaRPr lang="en-US" sz="4000" dirty="0">
              <a:solidFill>
                <a:schemeClr val="bg1"/>
              </a:solidFill>
            </a:endParaRPr>
          </a:p>
          <a:p>
            <a:r>
              <a:rPr lang="en-US" sz="2800" dirty="0" err="1">
                <a:solidFill>
                  <a:schemeClr val="bg1"/>
                </a:solidFill>
              </a:rPr>
              <a:t>məˈtirēəˌlizəm</a:t>
            </a:r>
            <a:r>
              <a:rPr lang="en-US" sz="2800" dirty="0">
                <a:solidFill>
                  <a:schemeClr val="bg1"/>
                </a:solidFill>
              </a:rPr>
              <a:t>/</a:t>
            </a:r>
          </a:p>
          <a:p>
            <a:r>
              <a:rPr lang="en-US" sz="2800" i="1" dirty="0">
                <a:solidFill>
                  <a:schemeClr val="bg1"/>
                </a:solidFill>
              </a:rPr>
              <a:t>noun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noun: </a:t>
            </a:r>
            <a:r>
              <a:rPr lang="en-US" sz="2800" b="1" dirty="0" smtClean="0">
                <a:solidFill>
                  <a:schemeClr val="bg1"/>
                </a:solidFill>
              </a:rPr>
              <a:t>materialism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1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</a:p>
          <a:p>
            <a:r>
              <a:rPr lang="en-US" sz="2800" dirty="0">
                <a:solidFill>
                  <a:schemeClr val="bg1"/>
                </a:solidFill>
              </a:rPr>
              <a:t>a tendency to consider material possessions and physical comfort as more important than spiritual values.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rtbluegreen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9560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5105400" cy="1219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Matthew 6:24 </a:t>
            </a:r>
            <a:r>
              <a:rPr lang="en-US" sz="2200" dirty="0" smtClean="0">
                <a:solidFill>
                  <a:schemeClr val="bg1"/>
                </a:solidFill>
              </a:rPr>
              <a:t>(NLT)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05000"/>
            <a:ext cx="8001000" cy="3505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“No one can serve two masters. For you will hate one and love the other; you will be devoted to one and despise the other. You cannot serve God and be enslaved to money.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rtbluegreen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9560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5105400" cy="1219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2 Corinthians 4:18 </a:t>
            </a:r>
            <a:r>
              <a:rPr lang="en-US" sz="2200" dirty="0" smtClean="0">
                <a:solidFill>
                  <a:schemeClr val="bg1"/>
                </a:solidFill>
              </a:rPr>
              <a:t>(NIV)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05000"/>
            <a:ext cx="8001000" cy="3505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So we fix our eyes not on what is seen, but on what is unseen, since what is seen is temporary, but what is unseen is eternal.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rtbluegreendi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07338"/>
          </a:xfrm>
        </p:spPr>
      </p:pic>
      <p:sp>
        <p:nvSpPr>
          <p:cNvPr id="5" name="Rectangle 4"/>
          <p:cNvSpPr/>
          <p:nvPr/>
        </p:nvSpPr>
        <p:spPr>
          <a:xfrm>
            <a:off x="381000" y="228600"/>
            <a:ext cx="7391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Hindrances to “Running Light”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8288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1. Unhealthy Relationships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30480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2</a:t>
            </a:r>
            <a:r>
              <a:rPr lang="en-US" sz="4000" dirty="0" smtClean="0">
                <a:solidFill>
                  <a:schemeClr val="bg1"/>
                </a:solidFill>
              </a:rPr>
              <a:t>. Materialism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42672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3. Bad Habits and Addictions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rtbluegreen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9560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5105400" cy="1219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Ephesians 4:22-24 </a:t>
            </a:r>
            <a:r>
              <a:rPr lang="en-US" sz="2200" dirty="0" smtClean="0">
                <a:solidFill>
                  <a:schemeClr val="bg1"/>
                </a:solidFill>
              </a:rPr>
              <a:t>(NLT)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05000"/>
            <a:ext cx="8001000" cy="3505200"/>
          </a:xfrm>
        </p:spPr>
        <p:txBody>
          <a:bodyPr>
            <a:normAutofit/>
          </a:bodyPr>
          <a:lstStyle/>
          <a:p>
            <a:pPr algn="l"/>
            <a:r>
              <a:rPr lang="en-US" baseline="30000" dirty="0" smtClean="0">
                <a:solidFill>
                  <a:schemeClr val="bg1"/>
                </a:solidFill>
              </a:rPr>
              <a:t>22 </a:t>
            </a:r>
            <a:r>
              <a:rPr lang="en-US" dirty="0" smtClean="0">
                <a:solidFill>
                  <a:schemeClr val="bg1"/>
                </a:solidFill>
              </a:rPr>
              <a:t>throw off your old sinful nature and your former way of life, which is corrupted by lust and deception. </a:t>
            </a:r>
            <a:r>
              <a:rPr lang="en-US" baseline="30000" dirty="0" smtClean="0">
                <a:solidFill>
                  <a:schemeClr val="bg1"/>
                </a:solidFill>
              </a:rPr>
              <a:t>23 </a:t>
            </a:r>
            <a:r>
              <a:rPr lang="en-US" dirty="0" smtClean="0">
                <a:solidFill>
                  <a:schemeClr val="bg1"/>
                </a:solidFill>
              </a:rPr>
              <a:t>Instead, let the Spirit renew your thoughts and attitudes. </a:t>
            </a:r>
            <a:r>
              <a:rPr lang="en-US" baseline="30000" dirty="0" smtClean="0">
                <a:solidFill>
                  <a:schemeClr val="bg1"/>
                </a:solidFill>
              </a:rPr>
              <a:t>24 </a:t>
            </a:r>
            <a:r>
              <a:rPr lang="en-US" dirty="0" smtClean="0">
                <a:solidFill>
                  <a:schemeClr val="bg1"/>
                </a:solidFill>
              </a:rPr>
              <a:t>Put on your new nature, created to be like God—truly righteous and holy.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rtbluegreen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9560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5105400" cy="1219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1 John 2:15-17 </a:t>
            </a:r>
            <a:r>
              <a:rPr lang="en-US" sz="2200" dirty="0" smtClean="0">
                <a:solidFill>
                  <a:schemeClr val="bg1"/>
                </a:solidFill>
              </a:rPr>
              <a:t>(NLT)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828800"/>
            <a:ext cx="8001000" cy="37338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baseline="30000" dirty="0" smtClean="0">
                <a:solidFill>
                  <a:schemeClr val="bg1"/>
                </a:solidFill>
              </a:rPr>
              <a:t>15 </a:t>
            </a:r>
            <a:r>
              <a:rPr lang="en-US" dirty="0" smtClean="0">
                <a:solidFill>
                  <a:schemeClr val="bg1"/>
                </a:solidFill>
              </a:rPr>
              <a:t>Do not love this world nor the things it offers you, for when you love the world, you do not have the love of the Father in you. </a:t>
            </a:r>
            <a:r>
              <a:rPr lang="en-US" baseline="30000" dirty="0" smtClean="0">
                <a:solidFill>
                  <a:schemeClr val="bg1"/>
                </a:solidFill>
              </a:rPr>
              <a:t>16 </a:t>
            </a:r>
            <a:r>
              <a:rPr lang="en-US" dirty="0" smtClean="0">
                <a:solidFill>
                  <a:schemeClr val="bg1"/>
                </a:solidFill>
              </a:rPr>
              <a:t>For the world offers only a craving for physical pleasure, a craving for everything we see, and pride in our achievements and possessions. These are not from the Father, but are from this world. </a:t>
            </a:r>
            <a:r>
              <a:rPr lang="en-US" baseline="30000" dirty="0" smtClean="0">
                <a:solidFill>
                  <a:schemeClr val="bg1"/>
                </a:solidFill>
              </a:rPr>
              <a:t>17 </a:t>
            </a:r>
            <a:r>
              <a:rPr lang="en-US" dirty="0" smtClean="0">
                <a:solidFill>
                  <a:schemeClr val="bg1"/>
                </a:solidFill>
              </a:rPr>
              <a:t>And this world is fading away, along with everything that people crave. But anyone who does what pleases God will live forever.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rtbluegreendi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07338"/>
          </a:xfrm>
        </p:spPr>
      </p:pic>
      <p:sp>
        <p:nvSpPr>
          <p:cNvPr id="5" name="Rectangle 4"/>
          <p:cNvSpPr/>
          <p:nvPr/>
        </p:nvSpPr>
        <p:spPr>
          <a:xfrm>
            <a:off x="381000" y="228600"/>
            <a:ext cx="7391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How We </a:t>
            </a:r>
            <a:r>
              <a:rPr lang="en-US" sz="4400" i="1" dirty="0" smtClean="0">
                <a:solidFill>
                  <a:schemeClr val="bg1"/>
                </a:solidFill>
              </a:rPr>
              <a:t>“Run To Win!”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4478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1. </a:t>
            </a:r>
            <a:r>
              <a:rPr lang="en-US" sz="4000" i="1" dirty="0" smtClean="0">
                <a:solidFill>
                  <a:schemeClr val="bg1"/>
                </a:solidFill>
              </a:rPr>
              <a:t>Run Light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25146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2</a:t>
            </a:r>
            <a:r>
              <a:rPr lang="en-US" sz="4000" dirty="0" smtClean="0">
                <a:solidFill>
                  <a:schemeClr val="bg1"/>
                </a:solidFill>
              </a:rPr>
              <a:t>. 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36576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3.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9200" y="47244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4. </a:t>
            </a:r>
            <a:endParaRPr lang="en-US" sz="40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rtbluegreendi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07338"/>
          </a:xfrm>
        </p:spPr>
      </p:pic>
      <p:sp>
        <p:nvSpPr>
          <p:cNvPr id="5" name="Rectangle 4"/>
          <p:cNvSpPr/>
          <p:nvPr/>
        </p:nvSpPr>
        <p:spPr>
          <a:xfrm>
            <a:off x="381000" y="228600"/>
            <a:ext cx="7391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How We </a:t>
            </a:r>
            <a:r>
              <a:rPr lang="en-US" sz="4400" i="1" dirty="0" smtClean="0">
                <a:solidFill>
                  <a:schemeClr val="bg1"/>
                </a:solidFill>
              </a:rPr>
              <a:t>“Run To Win!”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4478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1. </a:t>
            </a:r>
            <a:r>
              <a:rPr lang="en-US" sz="4000" i="1" dirty="0" smtClean="0">
                <a:solidFill>
                  <a:schemeClr val="bg1"/>
                </a:solidFill>
              </a:rPr>
              <a:t>Run Light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25146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2</a:t>
            </a:r>
            <a:r>
              <a:rPr lang="en-US" sz="4000" dirty="0" smtClean="0">
                <a:solidFill>
                  <a:schemeClr val="bg1"/>
                </a:solidFill>
              </a:rPr>
              <a:t>. </a:t>
            </a:r>
            <a:r>
              <a:rPr lang="en-US" sz="4000" i="1" dirty="0" smtClean="0">
                <a:solidFill>
                  <a:schemeClr val="bg1"/>
                </a:solidFill>
              </a:rPr>
              <a:t>Find Your Stride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36576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3.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9200" y="47244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4. </a:t>
            </a:r>
            <a:endParaRPr lang="en-US" sz="40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rtbluegreendi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07338"/>
          </a:xfrm>
        </p:spPr>
      </p:pic>
      <p:sp>
        <p:nvSpPr>
          <p:cNvPr id="5" name="Rectangle 4"/>
          <p:cNvSpPr/>
          <p:nvPr/>
        </p:nvSpPr>
        <p:spPr>
          <a:xfrm>
            <a:off x="838200" y="1143000"/>
            <a:ext cx="74676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Psalm 139:13-14 </a:t>
            </a:r>
            <a:r>
              <a:rPr lang="en-US" sz="2000" dirty="0" smtClean="0">
                <a:solidFill>
                  <a:schemeClr val="bg1"/>
                </a:solidFill>
              </a:rPr>
              <a:t>(NLT)</a:t>
            </a:r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500" baseline="30000" dirty="0" smtClean="0">
                <a:solidFill>
                  <a:schemeClr val="bg1"/>
                </a:solidFill>
              </a:rPr>
              <a:t>13 </a:t>
            </a:r>
            <a:r>
              <a:rPr lang="en-US" sz="2500" dirty="0" smtClean="0">
                <a:solidFill>
                  <a:schemeClr val="bg1"/>
                </a:solidFill>
              </a:rPr>
              <a:t>You made all the delicate, inner parts of my body</a:t>
            </a:r>
            <a:br>
              <a:rPr lang="en-US" sz="2500" dirty="0" smtClean="0">
                <a:solidFill>
                  <a:schemeClr val="bg1"/>
                </a:solidFill>
              </a:rPr>
            </a:br>
            <a:r>
              <a:rPr lang="en-US" sz="2500" dirty="0" smtClean="0">
                <a:solidFill>
                  <a:schemeClr val="bg1"/>
                </a:solidFill>
              </a:rPr>
              <a:t>    and knit me together in my mother’s womb.</a:t>
            </a:r>
            <a:br>
              <a:rPr lang="en-US" sz="2500" dirty="0" smtClean="0">
                <a:solidFill>
                  <a:schemeClr val="bg1"/>
                </a:solidFill>
              </a:rPr>
            </a:br>
            <a:r>
              <a:rPr lang="en-US" sz="2500" baseline="30000" dirty="0" smtClean="0">
                <a:solidFill>
                  <a:schemeClr val="bg1"/>
                </a:solidFill>
              </a:rPr>
              <a:t>14 </a:t>
            </a:r>
            <a:r>
              <a:rPr lang="en-US" sz="2500" dirty="0" smtClean="0">
                <a:solidFill>
                  <a:schemeClr val="bg1"/>
                </a:solidFill>
              </a:rPr>
              <a:t>Thank you for making me so wonderfully complex!</a:t>
            </a:r>
            <a:br>
              <a:rPr lang="en-US" sz="2500" dirty="0" smtClean="0">
                <a:solidFill>
                  <a:schemeClr val="bg1"/>
                </a:solidFill>
              </a:rPr>
            </a:br>
            <a:r>
              <a:rPr lang="en-US" sz="2500" dirty="0" smtClean="0">
                <a:solidFill>
                  <a:schemeClr val="bg1"/>
                </a:solidFill>
              </a:rPr>
              <a:t>    Your workmanship is marvelous—how well I know it.</a:t>
            </a:r>
          </a:p>
          <a:p>
            <a:endParaRPr lang="en-US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rtbluegreendi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07338"/>
          </a:xfrm>
        </p:spPr>
      </p:pic>
      <p:sp>
        <p:nvSpPr>
          <p:cNvPr id="5" name="Rectangle 4"/>
          <p:cNvSpPr/>
          <p:nvPr/>
        </p:nvSpPr>
        <p:spPr>
          <a:xfrm>
            <a:off x="838200" y="1143000"/>
            <a:ext cx="74676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Psalm 139:13-14 </a:t>
            </a:r>
            <a:r>
              <a:rPr lang="en-US" sz="2000" dirty="0" smtClean="0">
                <a:solidFill>
                  <a:schemeClr val="bg1"/>
                </a:solidFill>
              </a:rPr>
              <a:t>(NLT)</a:t>
            </a:r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500" baseline="30000" dirty="0" smtClean="0">
                <a:solidFill>
                  <a:schemeClr val="bg1"/>
                </a:solidFill>
              </a:rPr>
              <a:t>13 </a:t>
            </a:r>
            <a:r>
              <a:rPr lang="en-US" sz="2500" dirty="0" smtClean="0">
                <a:solidFill>
                  <a:schemeClr val="bg1"/>
                </a:solidFill>
              </a:rPr>
              <a:t>You made all the delicate, inner parts of my body</a:t>
            </a:r>
            <a:br>
              <a:rPr lang="en-US" sz="2500" dirty="0" smtClean="0">
                <a:solidFill>
                  <a:schemeClr val="bg1"/>
                </a:solidFill>
              </a:rPr>
            </a:br>
            <a:r>
              <a:rPr lang="en-US" sz="2500" dirty="0" smtClean="0">
                <a:solidFill>
                  <a:schemeClr val="bg1"/>
                </a:solidFill>
              </a:rPr>
              <a:t>    and knit me together in my mother’s womb.</a:t>
            </a:r>
            <a:br>
              <a:rPr lang="en-US" sz="2500" dirty="0" smtClean="0">
                <a:solidFill>
                  <a:schemeClr val="bg1"/>
                </a:solidFill>
              </a:rPr>
            </a:br>
            <a:r>
              <a:rPr lang="en-US" sz="2500" baseline="30000" dirty="0" smtClean="0">
                <a:solidFill>
                  <a:schemeClr val="bg1"/>
                </a:solidFill>
              </a:rPr>
              <a:t>14 </a:t>
            </a:r>
            <a:r>
              <a:rPr lang="en-US" sz="2500" dirty="0" smtClean="0">
                <a:solidFill>
                  <a:schemeClr val="bg1"/>
                </a:solidFill>
              </a:rPr>
              <a:t>Thank you for making me so wonderfully complex!</a:t>
            </a:r>
            <a:br>
              <a:rPr lang="en-US" sz="2500" dirty="0" smtClean="0">
                <a:solidFill>
                  <a:schemeClr val="bg1"/>
                </a:solidFill>
              </a:rPr>
            </a:br>
            <a:r>
              <a:rPr lang="en-US" sz="2500" dirty="0" smtClean="0">
                <a:solidFill>
                  <a:schemeClr val="bg1"/>
                </a:solidFill>
              </a:rPr>
              <a:t>    Your workmanship is marvelous—how well I know it.</a:t>
            </a:r>
          </a:p>
          <a:p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Isaiah 64:8 </a:t>
            </a:r>
            <a:r>
              <a:rPr lang="en-US" sz="2000" dirty="0" smtClean="0">
                <a:solidFill>
                  <a:schemeClr val="bg1"/>
                </a:solidFill>
              </a:rPr>
              <a:t>(NLT)</a:t>
            </a:r>
          </a:p>
          <a:p>
            <a:r>
              <a:rPr lang="en-US" sz="2400" baseline="30000" dirty="0">
                <a:solidFill>
                  <a:schemeClr val="bg1"/>
                </a:solidFill>
              </a:rPr>
              <a:t>8 </a:t>
            </a:r>
            <a:r>
              <a:rPr lang="en-US" sz="2400" dirty="0">
                <a:solidFill>
                  <a:schemeClr val="bg1"/>
                </a:solidFill>
              </a:rPr>
              <a:t>And yet, O </a:t>
            </a:r>
            <a:r>
              <a:rPr lang="en-US" sz="2400" cap="small" dirty="0">
                <a:solidFill>
                  <a:schemeClr val="bg1"/>
                </a:solidFill>
              </a:rPr>
              <a:t>Lord</a:t>
            </a:r>
            <a:r>
              <a:rPr lang="en-US" sz="2400" dirty="0">
                <a:solidFill>
                  <a:schemeClr val="bg1"/>
                </a:solidFill>
              </a:rPr>
              <a:t>, you are our Father.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    We are the clay, and you are the potter.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    We all are formed by your hand.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rtbluegreen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9560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5105400" cy="1219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Hebrews 12:1b-2 </a:t>
            </a:r>
            <a:r>
              <a:rPr lang="en-US" sz="2200" dirty="0" smtClean="0">
                <a:solidFill>
                  <a:schemeClr val="bg1"/>
                </a:solidFill>
              </a:rPr>
              <a:t>(NLT)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05000"/>
            <a:ext cx="8001000" cy="4114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…Let </a:t>
            </a:r>
            <a:r>
              <a:rPr lang="en-US" dirty="0">
                <a:solidFill>
                  <a:schemeClr val="bg1"/>
                </a:solidFill>
              </a:rPr>
              <a:t>us strip off every weight that slows us down, especially the sin that so easily trips us up. And let us run with endurance the race God has set before us. </a:t>
            </a:r>
            <a:r>
              <a:rPr lang="en-US" baseline="30000" dirty="0">
                <a:solidFill>
                  <a:schemeClr val="bg1"/>
                </a:solidFill>
              </a:rPr>
              <a:t>2 </a:t>
            </a:r>
            <a:r>
              <a:rPr lang="en-US" dirty="0">
                <a:solidFill>
                  <a:schemeClr val="bg1"/>
                </a:solidFill>
              </a:rPr>
              <a:t>We do this by keeping our eyes on Jesus, the champion who initiates and perfects our </a:t>
            </a:r>
            <a:r>
              <a:rPr lang="en-US" dirty="0" smtClean="0">
                <a:solidFill>
                  <a:schemeClr val="bg1"/>
                </a:solidFill>
              </a:rPr>
              <a:t>faith.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rtbluegreendi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07338"/>
          </a:xfrm>
        </p:spPr>
      </p:pic>
      <p:sp>
        <p:nvSpPr>
          <p:cNvPr id="5" name="Rectangle 4"/>
          <p:cNvSpPr/>
          <p:nvPr/>
        </p:nvSpPr>
        <p:spPr>
          <a:xfrm>
            <a:off x="381000" y="228600"/>
            <a:ext cx="7391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How We </a:t>
            </a:r>
            <a:r>
              <a:rPr lang="en-US" sz="4400" i="1" dirty="0" smtClean="0">
                <a:solidFill>
                  <a:schemeClr val="bg1"/>
                </a:solidFill>
              </a:rPr>
              <a:t>“Run To Win!”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4478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1. </a:t>
            </a:r>
            <a:r>
              <a:rPr lang="en-US" sz="4000" i="1" dirty="0" smtClean="0">
                <a:solidFill>
                  <a:schemeClr val="bg1"/>
                </a:solidFill>
              </a:rPr>
              <a:t>Run Light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25146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2</a:t>
            </a:r>
            <a:r>
              <a:rPr lang="en-US" sz="4000" dirty="0" smtClean="0">
                <a:solidFill>
                  <a:schemeClr val="bg1"/>
                </a:solidFill>
              </a:rPr>
              <a:t>. </a:t>
            </a:r>
            <a:r>
              <a:rPr lang="en-US" sz="4000" i="1" dirty="0" smtClean="0">
                <a:solidFill>
                  <a:schemeClr val="bg1"/>
                </a:solidFill>
              </a:rPr>
              <a:t>Find Your Stride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36576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3.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9200" y="47244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4. </a:t>
            </a:r>
            <a:endParaRPr lang="en-US" sz="40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rtbluegreendi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07338"/>
          </a:xfrm>
        </p:spPr>
      </p:pic>
      <p:sp>
        <p:nvSpPr>
          <p:cNvPr id="5" name="Rectangle 4"/>
          <p:cNvSpPr/>
          <p:nvPr/>
        </p:nvSpPr>
        <p:spPr>
          <a:xfrm>
            <a:off x="381000" y="228600"/>
            <a:ext cx="7391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How We </a:t>
            </a:r>
            <a:r>
              <a:rPr lang="en-US" sz="4400" i="1" dirty="0" smtClean="0">
                <a:solidFill>
                  <a:schemeClr val="bg1"/>
                </a:solidFill>
              </a:rPr>
              <a:t>“Run To Win!”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4478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1. </a:t>
            </a:r>
            <a:r>
              <a:rPr lang="en-US" sz="4000" i="1" dirty="0" smtClean="0">
                <a:solidFill>
                  <a:schemeClr val="bg1"/>
                </a:solidFill>
              </a:rPr>
              <a:t>Run Light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25146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2</a:t>
            </a:r>
            <a:r>
              <a:rPr lang="en-US" sz="4000" dirty="0" smtClean="0">
                <a:solidFill>
                  <a:schemeClr val="bg1"/>
                </a:solidFill>
              </a:rPr>
              <a:t>. </a:t>
            </a:r>
            <a:r>
              <a:rPr lang="en-US" sz="4000" i="1" dirty="0" smtClean="0">
                <a:solidFill>
                  <a:schemeClr val="bg1"/>
                </a:solidFill>
              </a:rPr>
              <a:t>Find Your Stride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36576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3. </a:t>
            </a:r>
            <a:r>
              <a:rPr lang="en-US" sz="4000" i="1" dirty="0" smtClean="0">
                <a:solidFill>
                  <a:schemeClr val="bg1"/>
                </a:solidFill>
              </a:rPr>
              <a:t>Pace Yourself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9200" y="47244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4. </a:t>
            </a:r>
            <a:endParaRPr lang="en-US" sz="40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rtbluegreen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9560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5105400" cy="1219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Mark 6:31 </a:t>
            </a:r>
            <a:r>
              <a:rPr lang="en-US" sz="2200" dirty="0" smtClean="0">
                <a:solidFill>
                  <a:schemeClr val="bg1"/>
                </a:solidFill>
              </a:rPr>
              <a:t>(NLT)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828800"/>
            <a:ext cx="8001000" cy="3733800"/>
          </a:xfrm>
        </p:spPr>
        <p:txBody>
          <a:bodyPr>
            <a:normAutofit/>
          </a:bodyPr>
          <a:lstStyle/>
          <a:p>
            <a:pPr algn="l"/>
            <a:r>
              <a:rPr lang="en-US" baseline="30000" dirty="0">
                <a:solidFill>
                  <a:schemeClr val="bg1"/>
                </a:solidFill>
              </a:rPr>
              <a:t>31 </a:t>
            </a:r>
            <a:r>
              <a:rPr lang="en-US" dirty="0">
                <a:solidFill>
                  <a:schemeClr val="bg1"/>
                </a:solidFill>
              </a:rPr>
              <a:t>Then Jesus said, “Let’s go off by ourselves to a quiet place and rest awhile.” He said this because there were so many people coming and going that Jesus and his apostles didn’t even have time to eat.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rtbluegreen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9560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5105400" cy="1219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Isaiah 40:31 </a:t>
            </a:r>
            <a:r>
              <a:rPr lang="en-US" sz="2200" dirty="0" smtClean="0">
                <a:solidFill>
                  <a:schemeClr val="bg1"/>
                </a:solidFill>
              </a:rPr>
              <a:t>(NLT)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828800"/>
            <a:ext cx="8001000" cy="3733800"/>
          </a:xfrm>
        </p:spPr>
        <p:txBody>
          <a:bodyPr>
            <a:normAutofit/>
          </a:bodyPr>
          <a:lstStyle/>
          <a:p>
            <a:pPr algn="l"/>
            <a:r>
              <a:rPr lang="en-US" baseline="30000" dirty="0">
                <a:solidFill>
                  <a:schemeClr val="bg1"/>
                </a:solidFill>
              </a:rPr>
              <a:t>31 </a:t>
            </a:r>
            <a:r>
              <a:rPr lang="en-US" dirty="0">
                <a:solidFill>
                  <a:schemeClr val="bg1"/>
                </a:solidFill>
              </a:rPr>
              <a:t>But those who trust in the </a:t>
            </a:r>
            <a:r>
              <a:rPr lang="en-US" cap="small" dirty="0">
                <a:solidFill>
                  <a:schemeClr val="bg1"/>
                </a:solidFill>
              </a:rPr>
              <a:t>Lord</a:t>
            </a:r>
            <a:r>
              <a:rPr lang="en-US" dirty="0">
                <a:solidFill>
                  <a:schemeClr val="bg1"/>
                </a:solidFill>
              </a:rPr>
              <a:t> will find new strength.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    They will soar high on wings like eagles.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They will run and not grow weary.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    They will walk and not faint.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rtbluegreendi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07338"/>
          </a:xfrm>
        </p:spPr>
      </p:pic>
      <p:sp>
        <p:nvSpPr>
          <p:cNvPr id="5" name="Rectangle 4"/>
          <p:cNvSpPr/>
          <p:nvPr/>
        </p:nvSpPr>
        <p:spPr>
          <a:xfrm>
            <a:off x="381000" y="228600"/>
            <a:ext cx="7391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How We </a:t>
            </a:r>
            <a:r>
              <a:rPr lang="en-US" sz="4400" i="1" dirty="0" smtClean="0">
                <a:solidFill>
                  <a:schemeClr val="bg1"/>
                </a:solidFill>
              </a:rPr>
              <a:t>“Run To Win!”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4478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1. </a:t>
            </a:r>
            <a:r>
              <a:rPr lang="en-US" sz="4000" i="1" dirty="0" smtClean="0">
                <a:solidFill>
                  <a:schemeClr val="bg1"/>
                </a:solidFill>
              </a:rPr>
              <a:t>Run Light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25146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2</a:t>
            </a:r>
            <a:r>
              <a:rPr lang="en-US" sz="4000" dirty="0" smtClean="0">
                <a:solidFill>
                  <a:schemeClr val="bg1"/>
                </a:solidFill>
              </a:rPr>
              <a:t>. </a:t>
            </a:r>
            <a:r>
              <a:rPr lang="en-US" sz="4000" i="1" dirty="0" smtClean="0">
                <a:solidFill>
                  <a:schemeClr val="bg1"/>
                </a:solidFill>
              </a:rPr>
              <a:t>Find Your Stride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36576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3. </a:t>
            </a:r>
            <a:r>
              <a:rPr lang="en-US" sz="4000" i="1" dirty="0" smtClean="0">
                <a:solidFill>
                  <a:schemeClr val="bg1"/>
                </a:solidFill>
              </a:rPr>
              <a:t>Pace Yourself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9200" y="47244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4. </a:t>
            </a:r>
            <a:endParaRPr lang="en-US" sz="40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rtbluegreendi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07338"/>
          </a:xfrm>
        </p:spPr>
      </p:pic>
      <p:sp>
        <p:nvSpPr>
          <p:cNvPr id="5" name="Rectangle 4"/>
          <p:cNvSpPr/>
          <p:nvPr/>
        </p:nvSpPr>
        <p:spPr>
          <a:xfrm>
            <a:off x="381000" y="228600"/>
            <a:ext cx="7391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How We </a:t>
            </a:r>
            <a:r>
              <a:rPr lang="en-US" sz="4400" i="1" dirty="0" smtClean="0">
                <a:solidFill>
                  <a:schemeClr val="bg1"/>
                </a:solidFill>
              </a:rPr>
              <a:t>“Run To Win!”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4478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1. </a:t>
            </a:r>
            <a:r>
              <a:rPr lang="en-US" sz="4000" i="1" dirty="0" smtClean="0">
                <a:solidFill>
                  <a:schemeClr val="bg1"/>
                </a:solidFill>
              </a:rPr>
              <a:t>Run Light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25146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2</a:t>
            </a:r>
            <a:r>
              <a:rPr lang="en-US" sz="4000" dirty="0" smtClean="0">
                <a:solidFill>
                  <a:schemeClr val="bg1"/>
                </a:solidFill>
              </a:rPr>
              <a:t>. </a:t>
            </a:r>
            <a:r>
              <a:rPr lang="en-US" sz="4000" i="1" dirty="0" smtClean="0">
                <a:solidFill>
                  <a:schemeClr val="bg1"/>
                </a:solidFill>
              </a:rPr>
              <a:t>Find Your Stride</a:t>
            </a:r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36576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3. </a:t>
            </a:r>
            <a:r>
              <a:rPr lang="en-US" sz="4000" i="1" dirty="0" smtClean="0">
                <a:solidFill>
                  <a:schemeClr val="bg1"/>
                </a:solidFill>
              </a:rPr>
              <a:t>Pace Yourself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9200" y="47244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4. </a:t>
            </a:r>
            <a:r>
              <a:rPr lang="en-US" sz="4000" i="1" dirty="0" smtClean="0">
                <a:solidFill>
                  <a:schemeClr val="bg1"/>
                </a:solidFill>
              </a:rPr>
              <a:t>Fix Your Eyes on the Goal</a:t>
            </a:r>
            <a:endParaRPr lang="en-US" sz="40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rtbluegreen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9560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5105400" cy="1219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Hebrews 12:1b-2 </a:t>
            </a:r>
            <a:r>
              <a:rPr lang="en-US" sz="2200" dirty="0" smtClean="0">
                <a:solidFill>
                  <a:schemeClr val="bg1"/>
                </a:solidFill>
              </a:rPr>
              <a:t>(NLT)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05000"/>
            <a:ext cx="8001000" cy="4114800"/>
          </a:xfrm>
        </p:spPr>
        <p:txBody>
          <a:bodyPr>
            <a:normAutofit/>
          </a:bodyPr>
          <a:lstStyle/>
          <a:p>
            <a:pPr algn="l"/>
            <a:r>
              <a:rPr lang="en-US" i="1" dirty="0">
                <a:solidFill>
                  <a:schemeClr val="bg1"/>
                </a:solidFill>
              </a:rPr>
              <a:t>...</a:t>
            </a:r>
            <a:r>
              <a:rPr lang="en-US" dirty="0">
                <a:solidFill>
                  <a:schemeClr val="bg1"/>
                </a:solidFill>
              </a:rPr>
              <a:t> And let us run with endurance the race God has set before us. </a:t>
            </a:r>
            <a:r>
              <a:rPr lang="en-US" baseline="30000" dirty="0">
                <a:solidFill>
                  <a:schemeClr val="bg1"/>
                </a:solidFill>
              </a:rPr>
              <a:t>2 </a:t>
            </a:r>
            <a:r>
              <a:rPr lang="en-US" dirty="0">
                <a:solidFill>
                  <a:schemeClr val="bg1"/>
                </a:solidFill>
              </a:rPr>
              <a:t>We do this by keeping our eyes on Jesus, the champion who initiates and perfects our </a:t>
            </a:r>
            <a:r>
              <a:rPr lang="en-US" dirty="0" smtClean="0">
                <a:solidFill>
                  <a:schemeClr val="bg1"/>
                </a:solidFill>
              </a:rPr>
              <a:t>faith.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rtbluegreen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9560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5105400" cy="1219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John 12:32 </a:t>
            </a:r>
            <a:r>
              <a:rPr lang="en-US" sz="2200" dirty="0" smtClean="0">
                <a:solidFill>
                  <a:schemeClr val="bg1"/>
                </a:solidFill>
              </a:rPr>
              <a:t>(NLT)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05000"/>
            <a:ext cx="8001000" cy="4114800"/>
          </a:xfrm>
        </p:spPr>
        <p:txBody>
          <a:bodyPr>
            <a:normAutofit/>
          </a:bodyPr>
          <a:lstStyle/>
          <a:p>
            <a:pPr algn="l"/>
            <a:r>
              <a:rPr lang="en-US" baseline="30000" dirty="0">
                <a:solidFill>
                  <a:schemeClr val="bg1"/>
                </a:solidFill>
              </a:rPr>
              <a:t>32 </a:t>
            </a:r>
            <a:r>
              <a:rPr lang="en-US" dirty="0">
                <a:solidFill>
                  <a:schemeClr val="bg1"/>
                </a:solidFill>
              </a:rPr>
              <a:t>"And when I am lifted up from the earth, I will draw everyone to myself."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rtbluegreen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9560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5943600" cy="1219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Matthew 14:26-28 </a:t>
            </a:r>
            <a:r>
              <a:rPr lang="en-US" sz="2200" dirty="0" smtClean="0">
                <a:solidFill>
                  <a:schemeClr val="bg1"/>
                </a:solidFill>
              </a:rPr>
              <a:t>(NIV)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05000"/>
            <a:ext cx="8305800" cy="35814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baseline="30000" dirty="0" smtClean="0">
                <a:solidFill>
                  <a:schemeClr val="bg1"/>
                </a:solidFill>
              </a:rPr>
              <a:t>26 </a:t>
            </a:r>
            <a:r>
              <a:rPr lang="en-US" dirty="0" smtClean="0">
                <a:solidFill>
                  <a:schemeClr val="bg1"/>
                </a:solidFill>
              </a:rPr>
              <a:t>When the disciples saw him walking on the lake, they were terrified. “It’s a ghost,” they said, and cried out in fear.</a:t>
            </a:r>
          </a:p>
          <a:p>
            <a:pPr algn="l"/>
            <a:r>
              <a:rPr lang="en-US" baseline="30000" dirty="0" smtClean="0">
                <a:solidFill>
                  <a:schemeClr val="bg1"/>
                </a:solidFill>
              </a:rPr>
              <a:t>27 </a:t>
            </a:r>
            <a:r>
              <a:rPr lang="en-US" dirty="0" smtClean="0">
                <a:solidFill>
                  <a:schemeClr val="bg1"/>
                </a:solidFill>
              </a:rPr>
              <a:t>But Jesus immediately said to them: “Take courage! It is I. Don’t be afraid.”</a:t>
            </a:r>
          </a:p>
          <a:p>
            <a:pPr algn="l"/>
            <a:r>
              <a:rPr lang="en-US" baseline="30000" dirty="0" smtClean="0">
                <a:solidFill>
                  <a:schemeClr val="bg1"/>
                </a:solidFill>
              </a:rPr>
              <a:t>28 </a:t>
            </a:r>
            <a:r>
              <a:rPr lang="en-US" dirty="0" smtClean="0">
                <a:solidFill>
                  <a:schemeClr val="bg1"/>
                </a:solidFill>
              </a:rPr>
              <a:t>“Lord, if it’s you,” Peter replied, “tell me to come to you on the water.”</a:t>
            </a:r>
          </a:p>
          <a:p>
            <a:pPr algn="l"/>
            <a:r>
              <a:rPr lang="en-US" baseline="30000" dirty="0" smtClean="0">
                <a:solidFill>
                  <a:schemeClr val="bg1"/>
                </a:solidFill>
              </a:rPr>
              <a:t>29 </a:t>
            </a:r>
            <a:r>
              <a:rPr lang="en-US" dirty="0" smtClean="0">
                <a:solidFill>
                  <a:schemeClr val="bg1"/>
                </a:solidFill>
              </a:rPr>
              <a:t>“Come,” he said.</a:t>
            </a: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Then Peter got down out of the boat, walked on the water and came toward Jesus.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rtbluegreen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9560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5105400" cy="1219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Hebrews 12:2 </a:t>
            </a:r>
            <a:r>
              <a:rPr lang="en-US" sz="2200" dirty="0" smtClean="0">
                <a:solidFill>
                  <a:schemeClr val="bg1"/>
                </a:solidFill>
              </a:rPr>
              <a:t>(NLT)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05000"/>
            <a:ext cx="8001000" cy="4114800"/>
          </a:xfrm>
        </p:spPr>
        <p:txBody>
          <a:bodyPr>
            <a:normAutofit/>
          </a:bodyPr>
          <a:lstStyle/>
          <a:p>
            <a:pPr algn="l"/>
            <a:r>
              <a:rPr lang="en-US" baseline="30000" dirty="0">
                <a:solidFill>
                  <a:schemeClr val="bg1"/>
                </a:solidFill>
              </a:rPr>
              <a:t>2 </a:t>
            </a:r>
            <a:r>
              <a:rPr lang="en-US" dirty="0">
                <a:solidFill>
                  <a:schemeClr val="bg1"/>
                </a:solidFill>
              </a:rPr>
              <a:t>We do this by keeping our eyes on Jesus, the champion who initiates and perfects our faith. Because of the joy</a:t>
            </a:r>
            <a:r>
              <a:rPr lang="en-US" baseline="30000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awaiting him, he endured the cross, disregarding its shame. Now he is seated in the place of honor beside God’s throne.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rtbluegreen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9560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229600" cy="12192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2 Corinthians 9:24-27</a:t>
            </a:r>
            <a:r>
              <a:rPr lang="en-US" sz="2000" dirty="0" smtClean="0">
                <a:solidFill>
                  <a:schemeClr val="bg1"/>
                </a:solidFill>
              </a:rPr>
              <a:t>(NLT)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05000"/>
            <a:ext cx="8153400" cy="3505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aseline="30000" dirty="0">
                <a:solidFill>
                  <a:schemeClr val="bg1"/>
                </a:solidFill>
              </a:rPr>
              <a:t>24 </a:t>
            </a:r>
            <a:r>
              <a:rPr lang="en-US" dirty="0">
                <a:solidFill>
                  <a:schemeClr val="bg1"/>
                </a:solidFill>
              </a:rPr>
              <a:t>Don’t you realize that in a race everyone runs, but only one person gets the prize? So run to win! </a:t>
            </a:r>
            <a:r>
              <a:rPr lang="en-US" baseline="30000" dirty="0">
                <a:solidFill>
                  <a:schemeClr val="bg1"/>
                </a:solidFill>
              </a:rPr>
              <a:t>25 </a:t>
            </a:r>
            <a:r>
              <a:rPr lang="en-US" dirty="0">
                <a:solidFill>
                  <a:schemeClr val="bg1"/>
                </a:solidFill>
              </a:rPr>
              <a:t>All athletes are disciplined in their training. They do it to win a prize that will fade away, but we do it for an eternal prize. </a:t>
            </a:r>
            <a:r>
              <a:rPr lang="en-US" baseline="30000" dirty="0">
                <a:solidFill>
                  <a:schemeClr val="bg1"/>
                </a:solidFill>
              </a:rPr>
              <a:t>26 </a:t>
            </a:r>
            <a:r>
              <a:rPr lang="en-US" dirty="0">
                <a:solidFill>
                  <a:schemeClr val="bg1"/>
                </a:solidFill>
              </a:rPr>
              <a:t>So I run with purpose in every step. I am not just shadowboxing. </a:t>
            </a:r>
            <a:r>
              <a:rPr lang="en-US" baseline="30000" dirty="0">
                <a:solidFill>
                  <a:schemeClr val="bg1"/>
                </a:solidFill>
              </a:rPr>
              <a:t>27 </a:t>
            </a:r>
            <a:r>
              <a:rPr lang="en-US" dirty="0">
                <a:solidFill>
                  <a:schemeClr val="bg1"/>
                </a:solidFill>
              </a:rPr>
              <a:t>I discipline my body like an athlete, training it to do what it should.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rtbluegreen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9560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5105400" cy="1219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2 Timothy 4:7 </a:t>
            </a:r>
            <a:r>
              <a:rPr lang="en-US" sz="2200" dirty="0" smtClean="0">
                <a:solidFill>
                  <a:schemeClr val="bg1"/>
                </a:solidFill>
              </a:rPr>
              <a:t>(NLT)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81200"/>
            <a:ext cx="8001000" cy="35052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bg1"/>
                </a:solidFill>
              </a:rPr>
              <a:t>I have fought the good fight, I have finished the race, I have kept the faith.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rtbluegreen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9560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5105400" cy="1219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Hebrews 12:1b </a:t>
            </a:r>
            <a:r>
              <a:rPr lang="en-US" sz="2200" dirty="0" smtClean="0">
                <a:solidFill>
                  <a:schemeClr val="bg1"/>
                </a:solidFill>
              </a:rPr>
              <a:t>(NLT)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05000"/>
            <a:ext cx="8001000" cy="4114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…Let </a:t>
            </a:r>
            <a:r>
              <a:rPr lang="en-US" dirty="0">
                <a:solidFill>
                  <a:schemeClr val="bg1"/>
                </a:solidFill>
              </a:rPr>
              <a:t>us strip off every weight that slows us down, especially the sin that so easily trips us up. And let us run with endurance the race God has set before </a:t>
            </a:r>
            <a:r>
              <a:rPr lang="en-US" dirty="0" smtClean="0">
                <a:solidFill>
                  <a:schemeClr val="bg1"/>
                </a:solidFill>
              </a:rPr>
              <a:t>us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rtbluegreendi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07338"/>
          </a:xfrm>
        </p:spPr>
      </p:pic>
      <p:sp>
        <p:nvSpPr>
          <p:cNvPr id="5" name="Rectangle 4"/>
          <p:cNvSpPr/>
          <p:nvPr/>
        </p:nvSpPr>
        <p:spPr>
          <a:xfrm>
            <a:off x="381000" y="228600"/>
            <a:ext cx="7391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Hindrances to “Running Light”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8288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1. Unhealthy Relationships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30480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2</a:t>
            </a:r>
            <a:r>
              <a:rPr lang="en-US" sz="4000" dirty="0" smtClean="0">
                <a:solidFill>
                  <a:schemeClr val="bg1"/>
                </a:solidFill>
              </a:rPr>
              <a:t>.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42672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3.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rtbluegreendi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07338"/>
          </a:xfrm>
        </p:spPr>
      </p:pic>
      <p:sp>
        <p:nvSpPr>
          <p:cNvPr id="5" name="Rectangle 4"/>
          <p:cNvSpPr/>
          <p:nvPr/>
        </p:nvSpPr>
        <p:spPr>
          <a:xfrm>
            <a:off x="838200" y="1143000"/>
            <a:ext cx="6781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Proverbs 13:20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He who walks with wise men will be wise, But the companion of fools will suffer harm.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rtbluegreendi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07338"/>
          </a:xfrm>
        </p:spPr>
      </p:pic>
      <p:sp>
        <p:nvSpPr>
          <p:cNvPr id="5" name="Rectangle 4"/>
          <p:cNvSpPr/>
          <p:nvPr/>
        </p:nvSpPr>
        <p:spPr>
          <a:xfrm>
            <a:off x="838200" y="1143000"/>
            <a:ext cx="67818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Proverbs 13:20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He who walks with wise men will be wise, But the companion of fools will suffer harm.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1</a:t>
            </a:r>
            <a:r>
              <a:rPr lang="en-US" sz="3200" b="1" baseline="30000" dirty="0" smtClean="0">
                <a:solidFill>
                  <a:schemeClr val="bg1"/>
                </a:solidFill>
              </a:rPr>
              <a:t>st</a:t>
            </a:r>
            <a:r>
              <a:rPr lang="en-US" sz="3200" b="1" dirty="0" smtClean="0">
                <a:solidFill>
                  <a:schemeClr val="bg1"/>
                </a:solidFill>
              </a:rPr>
              <a:t> Corinthians 15:33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Do </a:t>
            </a:r>
            <a:r>
              <a:rPr lang="en-US" sz="2800" dirty="0" smtClean="0">
                <a:solidFill>
                  <a:schemeClr val="bg1"/>
                </a:solidFill>
              </a:rPr>
              <a:t>not be deceived. “Bad company corrupts good morals”.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rtbluegreendi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07338"/>
          </a:xfrm>
        </p:spPr>
      </p:pic>
      <p:sp>
        <p:nvSpPr>
          <p:cNvPr id="5" name="Rectangle 4"/>
          <p:cNvSpPr/>
          <p:nvPr/>
        </p:nvSpPr>
        <p:spPr>
          <a:xfrm>
            <a:off x="838200" y="1143000"/>
            <a:ext cx="6781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Proverbs 13:20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He who walks with wise men will be wise, But the companion of fools will suffer harm.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1</a:t>
            </a:r>
            <a:r>
              <a:rPr lang="en-US" sz="3200" b="1" baseline="30000" dirty="0" smtClean="0">
                <a:solidFill>
                  <a:schemeClr val="bg1"/>
                </a:solidFill>
              </a:rPr>
              <a:t>st</a:t>
            </a:r>
            <a:r>
              <a:rPr lang="en-US" sz="3200" b="1" dirty="0" smtClean="0">
                <a:solidFill>
                  <a:schemeClr val="bg1"/>
                </a:solidFill>
              </a:rPr>
              <a:t> Corinthians 15:33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Do not be deceived. “Bad company corrupts good morals”.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1</a:t>
            </a:r>
            <a:r>
              <a:rPr lang="en-US" sz="3200" b="1" baseline="30000" dirty="0" smtClean="0">
                <a:solidFill>
                  <a:schemeClr val="bg1"/>
                </a:solidFill>
              </a:rPr>
              <a:t>st</a:t>
            </a:r>
            <a:r>
              <a:rPr lang="en-US" sz="3200" b="1" dirty="0" smtClean="0">
                <a:solidFill>
                  <a:schemeClr val="bg1"/>
                </a:solidFill>
              </a:rPr>
              <a:t> Thessalonians 5:11a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Therefore encourage one another and build up one another…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rtbluegreendi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07338"/>
          </a:xfrm>
        </p:spPr>
      </p:pic>
      <p:sp>
        <p:nvSpPr>
          <p:cNvPr id="5" name="Rectangle 4"/>
          <p:cNvSpPr/>
          <p:nvPr/>
        </p:nvSpPr>
        <p:spPr>
          <a:xfrm>
            <a:off x="381000" y="228600"/>
            <a:ext cx="7391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Hindrances to “Running Light”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8288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1. Unhealthy Relationships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30480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2</a:t>
            </a:r>
            <a:r>
              <a:rPr lang="en-US" sz="4000" dirty="0" smtClean="0">
                <a:solidFill>
                  <a:schemeClr val="bg1"/>
                </a:solidFill>
              </a:rPr>
              <a:t>. Materialism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42672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3.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586</Words>
  <Application>Microsoft Office PowerPoint</Application>
  <PresentationFormat>On-screen Show (4:3)</PresentationFormat>
  <Paragraphs>105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…RUN TO WIN!</vt:lpstr>
      <vt:lpstr>Hebrews 12:1b-2 (NLT)</vt:lpstr>
      <vt:lpstr>2 Corinthians 9:24-27(NLT)</vt:lpstr>
      <vt:lpstr>Hebrews 12:1b (NLT)</vt:lpstr>
      <vt:lpstr>Slide 5</vt:lpstr>
      <vt:lpstr>Slide 6</vt:lpstr>
      <vt:lpstr>Slide 7</vt:lpstr>
      <vt:lpstr>Slide 8</vt:lpstr>
      <vt:lpstr>Slide 9</vt:lpstr>
      <vt:lpstr>Slide 10</vt:lpstr>
      <vt:lpstr>Matthew 6:24 (NLT)</vt:lpstr>
      <vt:lpstr>2 Corinthians 4:18 (NIV)</vt:lpstr>
      <vt:lpstr>Slide 13</vt:lpstr>
      <vt:lpstr>Ephesians 4:22-24 (NLT)</vt:lpstr>
      <vt:lpstr>1 John 2:15-17 (NLT)</vt:lpstr>
      <vt:lpstr>Slide 16</vt:lpstr>
      <vt:lpstr>Slide 17</vt:lpstr>
      <vt:lpstr>Slide 18</vt:lpstr>
      <vt:lpstr>Slide 19</vt:lpstr>
      <vt:lpstr>Slide 20</vt:lpstr>
      <vt:lpstr>Slide 21</vt:lpstr>
      <vt:lpstr>Mark 6:31 (NLT)</vt:lpstr>
      <vt:lpstr>Isaiah 40:31 (NLT)</vt:lpstr>
      <vt:lpstr>Slide 24</vt:lpstr>
      <vt:lpstr>Slide 25</vt:lpstr>
      <vt:lpstr>Hebrews 12:1b-2 (NLT)</vt:lpstr>
      <vt:lpstr>John 12:32 (NLT)</vt:lpstr>
      <vt:lpstr>Matthew 14:26-28 (NIV)</vt:lpstr>
      <vt:lpstr>Hebrews 12:2 (NLT)</vt:lpstr>
      <vt:lpstr>2 Timothy 4:7 (NLT)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Hebrews 12:1b-2 (NLT)</dc:title>
  <dc:creator>Marc Blanchard</dc:creator>
  <cp:lastModifiedBy>Marc Blanchard</cp:lastModifiedBy>
  <cp:revision>34</cp:revision>
  <dcterms:created xsi:type="dcterms:W3CDTF">2016-06-12T00:56:57Z</dcterms:created>
  <dcterms:modified xsi:type="dcterms:W3CDTF">2016-06-12T04:24:02Z</dcterms:modified>
</cp:coreProperties>
</file>